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9" r:id="rId5"/>
    <p:sldId id="262" r:id="rId6"/>
    <p:sldId id="258" r:id="rId7"/>
    <p:sldId id="260" r:id="rId8"/>
    <p:sldId id="25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053DEC-7599-4F2C-9D77-3C0C69300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2FB73C5-13FD-4630-A39F-9BFCBF6B41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6E0276-EAF8-4B78-9DDA-AAEF834D0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FCB0-83DC-43C2-941C-95C1573801BA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865FC1-50E9-41F3-A16F-C91A140D0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4AA303-6E5A-4B82-8511-17433F7F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C203-A0CB-4E6A-956F-9D9D22676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4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D071ED-A856-4C88-94A4-2DBA19291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ABE5EBD-AAB7-4F28-A1B3-FCCBB73C5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F4A3BE-E737-4BB5-83BC-562BCE8F7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FCB0-83DC-43C2-941C-95C1573801BA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78B50D-E9C8-443D-ADCD-0A1E9B965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64E945-60FB-4ACD-B1C7-CBC6CF31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C203-A0CB-4E6A-956F-9D9D22676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46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BCEEDCB-0BF4-4EB8-8C75-5A31356A35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305F822-6330-4A90-934A-24B2FD81A0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8376C4-7CB3-4032-8FBE-236B3840E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FCB0-83DC-43C2-941C-95C1573801BA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F2D54E0-E8E9-4A83-A0EE-2E43A4DF8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61B08B-98AC-4697-8CA7-60FFA225D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C203-A0CB-4E6A-956F-9D9D22676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9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86F2983-6B2F-48EE-AE99-565C04E94E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7A1089E5-0524-41BE-BA14-A6DD236FE5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269626DB-F5B6-471A-8921-106994B5F5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720BB-EB68-426B-A801-F5F5CFDDA6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674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19F88E9A-BEB5-4CD4-ACDC-B9F42400BB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F7A300E-9724-4F7C-AA9F-D61F7AB9F0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5809005-EC60-4CE2-AB25-AB76E003F2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76BEA-849A-4225-A924-E575EBA7E4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9422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B20141E-CA88-4D6A-9221-25DE8E8B2A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AAA85CA-B78F-4A12-8DE4-4D38425238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0CD1D34-1326-4205-80FE-1689854A6B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68BE9-3898-488A-8FBF-93B84A8643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31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3B72F90-9EE5-4F89-9DC2-1380F371E3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C9FCA60-35BF-46BC-8F78-9AAB10307A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122BA78-218F-4BF2-B39D-5163FCA1E9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FC157-298E-4088-9704-1AA47F62BF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0405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79B52D58-E27B-4266-A9D4-EAB5ED3FBF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245000AD-85FE-46B6-9323-F9AD211D6E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90C2A34A-ABA8-4AC1-B265-F9D317109A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7F5A3-276E-41AB-B1A1-934F3428A1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754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9971845D-0032-46AE-B4BB-7B24A92B47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AA238BE8-814F-4CA0-8C1A-0C15C0FCF6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88D875EF-F2C5-47A0-A3B1-30432704D5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DA7BE-C47D-4331-BB0E-A1CCF4C06C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775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AE80196A-BA7B-4FA1-9079-2D14892EAB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CB9C03E4-EADD-49AA-970A-9C23C1B268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526F3455-79E8-4A76-9523-7F9CB4FF46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62E0B-31BE-48B3-9608-C9D3ECA222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388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C93AFCB-9295-496D-813E-A823D1A513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7007A87-9BBF-4306-AB0C-573FBB8999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48AC3FC-B722-4DE9-90D5-1A598C2458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081BB-6B0E-400C-998D-D191BC929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343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34B6D3-3CAF-412D-A522-6078360AC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635B73-5322-4FBA-80BE-D7E27F7E4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5FB70E-B094-47F5-BC45-C5B767BAC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FCB0-83DC-43C2-941C-95C1573801BA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7D4AAD-5B8F-4D03-9662-FA4D4F06D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0209AD-3376-4F1D-B3E9-3CF96B406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C203-A0CB-4E6A-956F-9D9D22676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88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CC3FED8-F8B6-44B3-BF5E-E01C2C8876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C6C0A1F-DF5C-4204-AD4A-F5D572A344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EB980C1-B0FB-4205-B6F6-238E955D73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6AFF9-B73B-44E2-A777-6D93468FE6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017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9B49D14-8BC6-4AF1-93DD-A4D3BA4633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D8BAA7FF-0239-497D-B7F5-24A23DCD9C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7040335-ACD2-4AF6-B7D8-60C8103B9A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F364C-BD8B-4CD2-A938-E110650EC5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402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0940DFE1-0044-4B0D-85BF-70D5AC3306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987D476-D0C7-453B-882E-C1887E95B9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DCDDB02A-DD82-42B0-968C-1ECC2710F9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1CDB9-7D07-4D2F-BDB8-85E6AB3303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3312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3F740F9-E884-4B52-BF8F-DCC78A58FE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7F5B1D3-266C-4B61-8B32-510850B7A6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29B98A9A-2F43-414E-8960-A35795C234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2084A-5519-4DB0-9AD5-E53754928A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131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18FEA30A-12CC-4041-A0E6-5523C6EA6A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75E2A82-A2CE-4D54-9721-8C9E83D94C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8C7D0653-046A-4914-9163-4175440F95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ECE9-5958-481B-A414-E6150FFFE2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9330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5FA3C471-CDA1-48FB-BEB1-896F8DC73B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0CB3A2D-12DA-4BDD-94C8-C085E022B5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14091D0-DC7F-4217-B656-EB7B22AD2E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6B5A1-BEED-425C-9864-D9FDC3899C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98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8522DEF-AF3C-4B66-ADF8-E0F0CB498F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408FFD2-E1BE-4616-8F65-AE5185A401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8D22781-1764-49E0-8EE8-ADCCCD1CEB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66BB7-9FC5-4F47-B9C8-0DEA81BF5C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926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CE16DE84-5F47-4B30-B43F-D3B282495D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4309932D-17BC-44A0-B73C-9A9DE0F599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412ECF2D-C10E-46A6-9A68-81C6F82831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AA04E-EF7B-4385-A1B7-C42493110F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8770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B0843C1A-9096-4B6A-B040-27A4E9F247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E745F535-8EDC-414F-845F-966FB7CE9A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5A8B3572-7116-4EE3-B0DD-E0FE775AB9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C6D1E-768F-4ED5-B6CF-43236F4554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583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9715FDDD-BC2A-4D4B-AF84-F913128EA0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D6A36869-59AC-4B06-8033-38286EFF61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506C3674-6CE5-4C54-A947-F22EE2DFDF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94F60-0DF1-4637-B58D-3C56DF9909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475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4244FD-7786-4CB5-86E6-8A4A8107C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B1BE1D1-ABDD-44FF-BA0B-E9F282576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2B359BB-5DFE-4029-AFA3-F4A0CB45A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FCB0-83DC-43C2-941C-95C1573801BA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D77F38-A717-482C-B35C-66881665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C2E9D12-3CCE-4A6B-A899-837A859F1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C203-A0CB-4E6A-956F-9D9D22676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866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0E85189-9CF3-42AF-AF79-E254B525A1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C759063-E788-4675-9D24-FE045005A7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231A0AF-AFB0-44E0-A084-50C2C6B0A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8F248-1721-4282-8969-B198D83BB2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0441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8D5B74D-2C35-4EC5-8FDD-4D71178301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7BE41A1-4C6D-4FAA-AD61-B6FA647984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7ECDC30-24DD-43C9-A49E-C21159BC8A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30AD8-F84D-4B19-93AF-2429C09294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6547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D2C0BF31-E5C2-4DA9-99F7-EAE68A0615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06832DC-479C-45A9-B1B0-EE9509AF9B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5FE7EBC-DFEF-4544-8A37-43950BCCAE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B6615-6FA5-4EDC-B284-0C2D8DC114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904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C850FA7-7A55-49A4-940D-B090339117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49D87B0-BFD1-48DC-901C-27845D2695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70E25AD4-9589-4FD5-9AD5-1BBE9BD070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0266E-7BD2-4DF1-B99C-C29FD60482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5869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DAEA5172-0EE4-4B2F-B520-21895E63E6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18711AAA-2F4F-4C95-A6D1-0A62765A11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D9EE275-4E45-4544-A536-45890EB9EC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22A4A-832F-4BCB-9B31-0E5A63DB39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63061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86F55166-26A1-4BDC-9F4D-B32473DFAE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9C22480F-983C-4123-86D9-F267B746A5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611F6B15-7F75-4365-970A-41FCB3BC3B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A3167-4AE7-4895-8E9A-120FFC3084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59717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408C9BA-1C30-4DAC-A839-11A9EDF0FA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8F97FE2-A2E1-4021-A97F-6B4196B4BD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8645D42-75FF-4AA2-9C9E-A9E343185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5D5F4-2E2B-4B18-8F1A-749B3B52FD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0446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E9E7E20-7CB7-4529-92D9-969EC0CD88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7F45E11-D33C-496C-9B69-DAFA4A1388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2130714-CCC4-4323-9428-E913660496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5E9E4-651C-4822-BA2C-86366AB2C7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94981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62E98DA2-5EB8-4DD7-A65C-04A43C2F50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A2D71D50-BF00-4076-A738-76550DD24E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C59B4759-7CE2-4376-8407-994A577AA3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BE848-376B-419E-B4F4-BF6966CBA0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37764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4FEF8190-2535-4CC3-B999-7A986D6CF9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448E0928-43F5-469A-B2FE-7EB7E6D7E7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E1371226-BE03-41A6-B342-AEE350C0FB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2F2A8-F48C-4ED6-BCB9-7A5E2AD21B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3944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6D4B61-6B9F-4D9D-BF27-39FF41401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B030B5-4E0F-4361-BEAB-352F0138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872DA08-07D8-49A2-A903-29A293EB1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18D46DC-8F14-448C-8DCB-12E397389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FCB0-83DC-43C2-941C-95C1573801BA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0103F6-4465-41F5-8B04-BB5875F1C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D16FB9-3362-4384-AE8C-6A3501D2C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C203-A0CB-4E6A-956F-9D9D22676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453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C54B51B7-6164-4559-9CD2-AC09D08479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94278C65-0505-41D6-BC3A-57EF606AAA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A2830BD7-ABC3-4D73-AB11-25303EA516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C42EB-52C3-4EAF-B5C2-91BD827A2D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13705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3E2E3A4-50F6-4402-A282-3200C424C4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63D5DC0-EA95-4AE6-93D1-2E244E3500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94D909-AAF4-42AD-B419-6139B4DECE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D1359-34EF-4D8F-91BB-E0F01792A7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0355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7B99A8C-AB2A-46F8-A70D-16599A6BCF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40825D3-7EEF-4B78-9123-01C133ECC2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30AD0D3-F1F9-4482-88B6-77AE6E6F61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A5065-C821-4FA4-B1B9-7AF4D7448F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502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DD501F5-3821-4B6A-85EA-B0CC43130B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7A0CC479-C174-4431-9D6E-0857BC6CFE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536F57A-BFA7-4B4B-B40A-A6FD5B05DA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08DD0-7AFD-4E1E-A123-AF2CA7B388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31633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5364F463-11EF-44F2-8421-C04319F95E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9CE7E1A-1E21-4BE5-8EA7-EDA41AE77E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A0E5F676-D1B5-42C2-9536-4CEC3A8E28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C2564-6FCD-490E-AF18-F68F055978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232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CC43BB-19C4-4EB5-A08C-D7761DD36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1DBE912-B1E4-4E91-8727-ED9F1704B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0227D93-29A8-4398-9A1D-45338C351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E3FF005-4B44-4670-BA6B-B73F10FD0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0CF2711-4774-4009-80DA-3C507E598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B0F95AB-6D6E-4471-BDE4-3480B9421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FCB0-83DC-43C2-941C-95C1573801BA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CB3470B-F884-48A6-A37E-AF40D42B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875A19-ACCE-4EB8-8AFD-F16BFDDB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C203-A0CB-4E6A-956F-9D9D22676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F05692-B8B6-4E31-9A91-E5E9A016A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C09B3D6-7A87-4447-A6A7-3C70A3851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FCB0-83DC-43C2-941C-95C1573801BA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CBFB92B-BE40-4526-8556-B9C6B511A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82A337C-4079-4C99-90B8-D5B297C9C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C203-A0CB-4E6A-956F-9D9D22676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14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4B6E48F-BB73-48E7-9DBB-EBCC28323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FCB0-83DC-43C2-941C-95C1573801BA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A49B455-A1DE-4BD4-A42F-B899A87CF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D063647-25F9-4DD4-BEA2-AD3DC7FE4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C203-A0CB-4E6A-956F-9D9D22676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0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C9342D-650B-480E-B725-7D01212F4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B0F175-0F15-498A-86AF-B01486474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B5C5BC5-CA37-4890-87FA-81244E1C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3030C75-09E7-4EA7-B4F8-ACA913D6B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FCB0-83DC-43C2-941C-95C1573801BA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FF67139-2754-4AD6-8690-4AC84CE79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3A18256-0172-4862-B72F-26A4514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C203-A0CB-4E6A-956F-9D9D22676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93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9687C0-CAE1-41DD-BD70-E8B52811A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5A389C7-5D41-4EA3-984E-2E7A7C7690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B2A2178-E69F-4872-B7AD-32A386F5C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7B1C5FC-D379-4261-B73D-0B21C17A1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FCB0-83DC-43C2-941C-95C1573801BA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B067FEE-3798-4368-A11A-61439EFB1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95BD3E1-50E3-459B-8076-178DD3123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C203-A0CB-4E6A-956F-9D9D22676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91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370775C-5447-4708-8BC8-FF74CC94C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D0ABB52-542D-4939-99AA-B7B7C7591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6DAB93-A321-43EA-9D9B-43B837765B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9FCB0-83DC-43C2-941C-95C1573801BA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97B714-C52A-4A8B-9A6F-97E4398EE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CFB8B4-436C-4257-A33F-EB2DFB476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FC203-A0CB-4E6A-956F-9D9D22676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="" xmlns:a16="http://schemas.microsoft.com/office/drawing/2014/main" id="{35F4F76A-D0DA-4B6F-8814-251C08D770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5" tIns="45671" rIns="91335" bIns="4567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="" xmlns:a16="http://schemas.microsoft.com/office/drawing/2014/main" id="{3D36A33E-944A-4E0D-9DAF-480D783493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5" tIns="45671" rIns="91335" bIns="456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60990267-0029-47D3-BCDD-4621E3F77F4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335" tIns="45671" rIns="91335" bIns="45671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3DAEBFFB-BF48-4DBB-A7F2-4C9F43A1550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335" tIns="45671" rIns="91335" bIns="45671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E34AAD80-1082-44DD-B1CB-BE055A2E5B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335" tIns="45671" rIns="91335" bIns="45671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B254663-7EBC-4BDE-BAA1-B74A5BD8BD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172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="" xmlns:a16="http://schemas.microsoft.com/office/drawing/2014/main" id="{3A5D9915-D97E-4B4B-97DB-A387E87F17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="" xmlns:a16="http://schemas.microsoft.com/office/drawing/2014/main" id="{3E309B5B-97D4-4C4A-9C62-64EBC26934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55BE7C16-6645-4B80-BEF9-A0E6505539B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A4390DF0-8F08-4B78-8284-83E8D18A8E4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35E018AD-B72E-4372-B512-455738E094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B0E82B7-B9A3-4C2C-B5D2-DFA018783B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41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80AD60DB-2BA1-4AF2-ABE7-3A304EA4FB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="" xmlns:a16="http://schemas.microsoft.com/office/drawing/2014/main" id="{18723338-DCCC-44FD-86D0-85FC286281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A6B8BA43-AABD-4AE3-A600-7C253F8B7DB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FFEC791A-D639-44A5-95C1-2B02672AF5C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E24E6A79-6869-466D-AB36-2DD0FDCA03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/>
            </a:lvl1pPr>
          </a:lstStyle>
          <a:p>
            <a:pPr>
              <a:defRPr/>
            </a:pPr>
            <a:fld id="{0D713A6F-389F-4C57-A0BD-9B6190E454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581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hyperlink" Target="https://www.floridatoday.com/videos/news/local/2015/02/25/2402809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B2B287F-3E6A-4979-8512-FAF799648587}"/>
              </a:ext>
            </a:extLst>
          </p:cNvPr>
          <p:cNvGrpSpPr/>
          <p:nvPr/>
        </p:nvGrpSpPr>
        <p:grpSpPr>
          <a:xfrm>
            <a:off x="229053" y="124677"/>
            <a:ext cx="7910513" cy="5749925"/>
            <a:chOff x="2041525" y="-34925"/>
            <a:chExt cx="7910513" cy="5749925"/>
          </a:xfrm>
        </p:grpSpPr>
        <p:sp>
          <p:nvSpPr>
            <p:cNvPr id="268290" name="Oval 2">
              <a:extLst>
                <a:ext uri="{FF2B5EF4-FFF2-40B4-BE49-F238E27FC236}">
                  <a16:creationId xmlns="" xmlns:a16="http://schemas.microsoft.com/office/drawing/2014/main" id="{1CCD7E23-B788-4B65-A2EA-F0C679F32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9800" y="3048000"/>
              <a:ext cx="1600200" cy="1219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8291" name="Text Box 3">
              <a:extLst>
                <a:ext uri="{FF2B5EF4-FFF2-40B4-BE49-F238E27FC236}">
                  <a16:creationId xmlns="" xmlns:a16="http://schemas.microsoft.com/office/drawing/2014/main" id="{1782EECE-4110-4533-9C11-E45A61FE44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9800" y="3352800"/>
              <a:ext cx="1555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Chemistry</a:t>
              </a:r>
            </a:p>
          </p:txBody>
        </p:sp>
        <p:grpSp>
          <p:nvGrpSpPr>
            <p:cNvPr id="268292" name="Group 4">
              <a:extLst>
                <a:ext uri="{FF2B5EF4-FFF2-40B4-BE49-F238E27FC236}">
                  <a16:creationId xmlns="" xmlns:a16="http://schemas.microsoft.com/office/drawing/2014/main" id="{AFC46E57-B10C-41F3-BAD7-27B6C4D29A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9800" y="1600200"/>
              <a:ext cx="1600200" cy="1219200"/>
              <a:chOff x="528" y="1392"/>
              <a:chExt cx="1008" cy="768"/>
            </a:xfrm>
          </p:grpSpPr>
          <p:sp>
            <p:nvSpPr>
              <p:cNvPr id="268318" name="Oval 5">
                <a:extLst>
                  <a:ext uri="{FF2B5EF4-FFF2-40B4-BE49-F238E27FC236}">
                    <a16:creationId xmlns="" xmlns:a16="http://schemas.microsoft.com/office/drawing/2014/main" id="{EF6061CF-23B3-46F9-BB42-1A63D7640B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392"/>
                <a:ext cx="1008" cy="7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319" name="Text Box 6">
                <a:extLst>
                  <a:ext uri="{FF2B5EF4-FFF2-40B4-BE49-F238E27FC236}">
                    <a16:creationId xmlns="" xmlns:a16="http://schemas.microsoft.com/office/drawing/2014/main" id="{FC999F77-B34D-4C17-B77E-D723BB91BB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8" y="1632"/>
                <a:ext cx="72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Physics</a:t>
                </a:r>
              </a:p>
            </p:txBody>
          </p:sp>
        </p:grpSp>
        <p:sp>
          <p:nvSpPr>
            <p:cNvPr id="268293" name="Oval 7">
              <a:extLst>
                <a:ext uri="{FF2B5EF4-FFF2-40B4-BE49-F238E27FC236}">
                  <a16:creationId xmlns="" xmlns:a16="http://schemas.microsoft.com/office/drawing/2014/main" id="{8416EA05-6D6D-45BF-B1D4-2B7F7F783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9800" y="152400"/>
              <a:ext cx="1600200" cy="121920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8294" name="Text Box 8">
              <a:extLst>
                <a:ext uri="{FF2B5EF4-FFF2-40B4-BE49-F238E27FC236}">
                  <a16:creationId xmlns="" xmlns:a16="http://schemas.microsoft.com/office/drawing/2014/main" id="{9676D292-7146-426F-8D39-84C931A9BD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9634" y="304801"/>
              <a:ext cx="144783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Materials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Science</a:t>
              </a:r>
            </a:p>
          </p:txBody>
        </p:sp>
        <p:grpSp>
          <p:nvGrpSpPr>
            <p:cNvPr id="268295" name="Group 9">
              <a:extLst>
                <a:ext uri="{FF2B5EF4-FFF2-40B4-BE49-F238E27FC236}">
                  <a16:creationId xmlns="" xmlns:a16="http://schemas.microsoft.com/office/drawing/2014/main" id="{C6C139BF-003C-4261-B4E3-5F258E98A6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9800" y="4495800"/>
              <a:ext cx="1600200" cy="1219200"/>
              <a:chOff x="528" y="3216"/>
              <a:chExt cx="1008" cy="768"/>
            </a:xfrm>
          </p:grpSpPr>
          <p:sp>
            <p:nvSpPr>
              <p:cNvPr id="268316" name="Oval 10">
                <a:extLst>
                  <a:ext uri="{FF2B5EF4-FFF2-40B4-BE49-F238E27FC236}">
                    <a16:creationId xmlns="" xmlns:a16="http://schemas.microsoft.com/office/drawing/2014/main" id="{0C6A5D55-09DD-49A6-BEDC-9B12657561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3216"/>
                <a:ext cx="1008" cy="768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317" name="Text Box 11">
                <a:extLst>
                  <a:ext uri="{FF2B5EF4-FFF2-40B4-BE49-F238E27FC236}">
                    <a16:creationId xmlns="" xmlns:a16="http://schemas.microsoft.com/office/drawing/2014/main" id="{121E8B83-94BB-4C75-9112-490D2F59E4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2" y="3456"/>
                <a:ext cx="734" cy="288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Biology</a:t>
                </a:r>
              </a:p>
            </p:txBody>
          </p:sp>
        </p:grpSp>
        <p:sp>
          <p:nvSpPr>
            <p:cNvPr id="268296" name="Oval 12">
              <a:extLst>
                <a:ext uri="{FF2B5EF4-FFF2-40B4-BE49-F238E27FC236}">
                  <a16:creationId xmlns="" xmlns:a16="http://schemas.microsoft.com/office/drawing/2014/main" id="{4FC8BEE1-FF0F-4B48-98A5-656A022BE2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2400" y="228600"/>
              <a:ext cx="1970088" cy="1219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8297" name="Text Box 13">
              <a:extLst>
                <a:ext uri="{FF2B5EF4-FFF2-40B4-BE49-F238E27FC236}">
                  <a16:creationId xmlns="" xmlns:a16="http://schemas.microsoft.com/office/drawing/2014/main" id="{16A3D0AE-7448-4DF1-89EA-E0098A512A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9626" y="381001"/>
              <a:ext cx="179087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Chemical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Engineering</a:t>
              </a:r>
            </a:p>
          </p:txBody>
        </p:sp>
        <p:sp>
          <p:nvSpPr>
            <p:cNvPr id="268298" name="Oval 14">
              <a:extLst>
                <a:ext uri="{FF2B5EF4-FFF2-40B4-BE49-F238E27FC236}">
                  <a16:creationId xmlns="" xmlns:a16="http://schemas.microsoft.com/office/drawing/2014/main" id="{ECD13CE4-EAEE-4949-936B-DF9F26678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0000" y="2057400"/>
              <a:ext cx="2286000" cy="1600200"/>
            </a:xfrm>
            <a:prstGeom prst="ellipse">
              <a:avLst/>
            </a:prstGeom>
            <a:solidFill>
              <a:srgbClr val="EAFE2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8299" name="Text Box 15">
              <a:extLst>
                <a:ext uri="{FF2B5EF4-FFF2-40B4-BE49-F238E27FC236}">
                  <a16:creationId xmlns="" xmlns:a16="http://schemas.microsoft.com/office/drawing/2014/main" id="{5623637B-1F8B-4E4E-9435-BF50FB97F4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4389" y="2257426"/>
              <a:ext cx="1790875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Electrical &amp;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Computer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Engineering</a:t>
              </a:r>
            </a:p>
          </p:txBody>
        </p:sp>
        <p:sp>
          <p:nvSpPr>
            <p:cNvPr id="268300" name="Oval 16">
              <a:extLst>
                <a:ext uri="{FF2B5EF4-FFF2-40B4-BE49-F238E27FC236}">
                  <a16:creationId xmlns="" xmlns:a16="http://schemas.microsoft.com/office/drawing/2014/main" id="{F4CA5CF3-B113-4468-8C4F-D3E2A033F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6200" y="4114800"/>
              <a:ext cx="2255838" cy="1595438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8301" name="Text Box 17">
              <a:extLst>
                <a:ext uri="{FF2B5EF4-FFF2-40B4-BE49-F238E27FC236}">
                  <a16:creationId xmlns="" xmlns:a16="http://schemas.microsoft.com/office/drawing/2014/main" id="{E8361E6B-750F-4DAE-90F1-D9C0C937DF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00489" y="4314826"/>
              <a:ext cx="203773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Mechanical &amp;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Aerospace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Engineering</a:t>
              </a:r>
            </a:p>
          </p:txBody>
        </p:sp>
        <p:sp>
          <p:nvSpPr>
            <p:cNvPr id="268302" name="Oval 18">
              <a:extLst>
                <a:ext uri="{FF2B5EF4-FFF2-40B4-BE49-F238E27FC236}">
                  <a16:creationId xmlns="" xmlns:a16="http://schemas.microsoft.com/office/drawing/2014/main" id="{03F82D77-326D-4910-8BA8-700097E842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3400" y="1447800"/>
              <a:ext cx="2971800" cy="2895600"/>
            </a:xfrm>
            <a:prstGeom prst="ellipse">
              <a:avLst/>
            </a:prstGeom>
            <a:solidFill>
              <a:srgbClr val="E3585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Nanotechnology</a:t>
              </a:r>
            </a:p>
          </p:txBody>
        </p:sp>
        <p:sp>
          <p:nvSpPr>
            <p:cNvPr id="268303" name="Line 19">
              <a:extLst>
                <a:ext uri="{FF2B5EF4-FFF2-40B4-BE49-F238E27FC236}">
                  <a16:creationId xmlns="" xmlns:a16="http://schemas.microsoft.com/office/drawing/2014/main" id="{2596802C-D90C-4BF4-B16B-383E7FEADC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57600" y="3886200"/>
              <a:ext cx="10668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8304" name="Line 20">
              <a:extLst>
                <a:ext uri="{FF2B5EF4-FFF2-40B4-BE49-F238E27FC236}">
                  <a16:creationId xmlns="" xmlns:a16="http://schemas.microsoft.com/office/drawing/2014/main" id="{4369A9A2-63C2-4B68-8EA9-68B9B7FE85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10000" y="3429000"/>
              <a:ext cx="6096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8305" name="Line 21">
              <a:extLst>
                <a:ext uri="{FF2B5EF4-FFF2-40B4-BE49-F238E27FC236}">
                  <a16:creationId xmlns="" xmlns:a16="http://schemas.microsoft.com/office/drawing/2014/main" id="{F500466A-BBC8-488E-8415-4C2E664492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0000" y="2286000"/>
              <a:ext cx="5334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8306" name="Line 22">
              <a:extLst>
                <a:ext uri="{FF2B5EF4-FFF2-40B4-BE49-F238E27FC236}">
                  <a16:creationId xmlns="" xmlns:a16="http://schemas.microsoft.com/office/drawing/2014/main" id="{A2F3B6D7-3481-4FEF-B63B-738107B708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7600" y="1143000"/>
              <a:ext cx="9144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8307" name="Line 23">
              <a:extLst>
                <a:ext uri="{FF2B5EF4-FFF2-40B4-BE49-F238E27FC236}">
                  <a16:creationId xmlns="" xmlns:a16="http://schemas.microsoft.com/office/drawing/2014/main" id="{BA8B66AE-1121-4985-843F-1468D35B99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10400" y="1143000"/>
              <a:ext cx="9144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8308" name="Line 24">
              <a:extLst>
                <a:ext uri="{FF2B5EF4-FFF2-40B4-BE49-F238E27FC236}">
                  <a16:creationId xmlns="" xmlns:a16="http://schemas.microsoft.com/office/drawing/2014/main" id="{FAF4BB62-0B76-4572-A04C-F76F0057F5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934200" y="3886200"/>
              <a:ext cx="83820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8309" name="Line 25">
              <a:extLst>
                <a:ext uri="{FF2B5EF4-FFF2-40B4-BE49-F238E27FC236}">
                  <a16:creationId xmlns="" xmlns:a16="http://schemas.microsoft.com/office/drawing/2014/main" id="{446B1005-F5C2-4814-996D-5EBF13A72A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315200" y="2819400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8310" name="Text Box 26">
              <a:extLst>
                <a:ext uri="{FF2B5EF4-FFF2-40B4-BE49-F238E27FC236}">
                  <a16:creationId xmlns="" xmlns:a16="http://schemas.microsoft.com/office/drawing/2014/main" id="{410BA426-2448-47FC-B710-06047D8DD0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1805" y="4603751"/>
              <a:ext cx="232929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Dr. Jim Brenner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Florida Tech</a:t>
              </a:r>
            </a:p>
          </p:txBody>
        </p:sp>
        <p:sp>
          <p:nvSpPr>
            <p:cNvPr id="268311" name="Text Box 27">
              <a:extLst>
                <a:ext uri="{FF2B5EF4-FFF2-40B4-BE49-F238E27FC236}">
                  <a16:creationId xmlns="" xmlns:a16="http://schemas.microsoft.com/office/drawing/2014/main" id="{9E285691-79D6-41CC-90DD-FD0A24F00F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1525" y="-34925"/>
              <a:ext cx="1841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8313" name="Oval 16">
              <a:extLst>
                <a:ext uri="{FF2B5EF4-FFF2-40B4-BE49-F238E27FC236}">
                  <a16:creationId xmlns="" xmlns:a16="http://schemas.microsoft.com/office/drawing/2014/main" id="{EE1FAD70-824B-44C0-8C22-F04A07F291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200" y="0"/>
              <a:ext cx="2255838" cy="129540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8314" name="Line 24">
              <a:extLst>
                <a:ext uri="{FF2B5EF4-FFF2-40B4-BE49-F238E27FC236}">
                  <a16:creationId xmlns="" xmlns:a16="http://schemas.microsoft.com/office/drawing/2014/main" id="{7B461A99-B796-4C4A-BEB8-A48CACE3C1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91200" y="12954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8315" name="Text Box 15">
              <a:extLst>
                <a:ext uri="{FF2B5EF4-FFF2-40B4-BE49-F238E27FC236}">
                  <a16:creationId xmlns="" xmlns:a16="http://schemas.microsoft.com/office/drawing/2014/main" id="{A887AC43-1E42-42CB-B47A-ABDF564F4A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8776" y="152401"/>
              <a:ext cx="179087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Biomedical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Engineering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54ED494-32DE-45A0-BC1B-1CFBD1337688}"/>
              </a:ext>
            </a:extLst>
          </p:cNvPr>
          <p:cNvSpPr/>
          <p:nvPr/>
        </p:nvSpPr>
        <p:spPr>
          <a:xfrm>
            <a:off x="8425089" y="166805"/>
            <a:ext cx="3765005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Newly merged College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of Engineering &amp; Science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is an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unorthodox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approach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 improving our ranking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Nanotechnology is at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core of it all.  To make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anything nano, you need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 surround it with 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barrier of charges.</a:t>
            </a:r>
          </a:p>
        </p:txBody>
      </p:sp>
      <p:pic>
        <p:nvPicPr>
          <p:cNvPr id="5" name="Presentation36">
            <a:hlinkClick r:id="" action="ppaction://media"/>
            <a:extLst>
              <a:ext uri="{FF2B5EF4-FFF2-40B4-BE49-F238E27FC236}">
                <a16:creationId xmlns="" xmlns:a16="http://schemas.microsoft.com/office/drawing/2014/main" id="{00046452-346F-4D00-9E27-7FBE441DC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9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8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62"/>
    </mc:Choice>
    <mc:Fallback xmlns="">
      <p:transition spd="slow" advTm="32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Title 1">
            <a:extLst>
              <a:ext uri="{FF2B5EF4-FFF2-40B4-BE49-F238E27FC236}">
                <a16:creationId xmlns="" xmlns:a16="http://schemas.microsoft.com/office/drawing/2014/main" id="{7F426A61-326D-4755-8C3E-E05F78A5E38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8768443" cy="609600"/>
          </a:xfrm>
        </p:spPr>
        <p:txBody>
          <a:bodyPr/>
          <a:lstStyle/>
          <a:p>
            <a:pPr eaLnBrk="1" hangingPunct="1"/>
            <a:r>
              <a:rPr lang="en-US" altLang="en-US" sz="3600" b="1"/>
              <a:t>Nanomaterials</a:t>
            </a:r>
            <a:endParaRPr lang="en-US" altLang="en-US" sz="2000" b="1"/>
          </a:p>
        </p:txBody>
      </p:sp>
      <p:sp>
        <p:nvSpPr>
          <p:cNvPr id="270339" name="Subtitle 2">
            <a:extLst>
              <a:ext uri="{FF2B5EF4-FFF2-40B4-BE49-F238E27FC236}">
                <a16:creationId xmlns="" xmlns:a16="http://schemas.microsoft.com/office/drawing/2014/main" id="{0FBB45F5-F0D9-470F-A359-CF1685505453}"/>
              </a:ext>
            </a:extLst>
          </p:cNvPr>
          <p:cNvSpPr txBox="1">
            <a:spLocks/>
          </p:cNvSpPr>
          <p:nvPr/>
        </p:nvSpPr>
        <p:spPr bwMode="auto">
          <a:xfrm>
            <a:off x="0" y="685800"/>
            <a:ext cx="4191000" cy="441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Porous Materials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Adsorbents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Sensors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Catalysts &amp; catalyst supports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Porous Si for controlled </a:t>
            </a:r>
            <a:r>
              <a:rPr kumimoji="0" lang="el-G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color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Carbon nanotubes (CNT's)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Metalorganic frameworks (MOF's)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0340" name="Subtitle 2">
            <a:extLst>
              <a:ext uri="{FF2B5EF4-FFF2-40B4-BE49-F238E27FC236}">
                <a16:creationId xmlns="" xmlns:a16="http://schemas.microsoft.com/office/drawing/2014/main" id="{B0EE1DAB-3810-4F2F-8140-C63E020AC720}"/>
              </a:ext>
            </a:extLst>
          </p:cNvPr>
          <p:cNvSpPr txBox="1">
            <a:spLocks/>
          </p:cNvSpPr>
          <p:nvPr/>
        </p:nvSpPr>
        <p:spPr bwMode="auto">
          <a:xfrm>
            <a:off x="4191000" y="3962400"/>
            <a:ext cx="49530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Coatings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Ag, ZnO, TiO</a:t>
            </a:r>
            <a:r>
              <a:rPr kumimoji="0" lang="en-US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anti-infection coatings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Polyethylene glycol (PEG) to minimize		protein adhesion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Hydrophobic alkanethiols on Au or Ag</a:t>
            </a:r>
          </a:p>
        </p:txBody>
      </p:sp>
      <p:sp>
        <p:nvSpPr>
          <p:cNvPr id="270341" name="Subtitle 2">
            <a:extLst>
              <a:ext uri="{FF2B5EF4-FFF2-40B4-BE49-F238E27FC236}">
                <a16:creationId xmlns="" xmlns:a16="http://schemas.microsoft.com/office/drawing/2014/main" id="{C6736B9A-8ABF-4891-ABA9-B585A0E28D1F}"/>
              </a:ext>
            </a:extLst>
          </p:cNvPr>
          <p:cNvSpPr txBox="1">
            <a:spLocks/>
          </p:cNvSpPr>
          <p:nvPr/>
        </p:nvSpPr>
        <p:spPr bwMode="auto">
          <a:xfrm>
            <a:off x="0" y="5105400"/>
            <a:ext cx="419100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Nanocomposites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Conducting CNT's in ceramic for structural health monitoring</a:t>
            </a:r>
          </a:p>
        </p:txBody>
      </p:sp>
      <p:sp>
        <p:nvSpPr>
          <p:cNvPr id="270342" name="Subtitle 2">
            <a:extLst>
              <a:ext uri="{FF2B5EF4-FFF2-40B4-BE49-F238E27FC236}">
                <a16:creationId xmlns="" xmlns:a16="http://schemas.microsoft.com/office/drawing/2014/main" id="{13CA6B90-FB5B-4055-AA82-6FC6E5DBAA04}"/>
              </a:ext>
            </a:extLst>
          </p:cNvPr>
          <p:cNvSpPr txBox="1">
            <a:spLocks/>
          </p:cNvSpPr>
          <p:nvPr/>
        </p:nvSpPr>
        <p:spPr bwMode="auto">
          <a:xfrm>
            <a:off x="4191000" y="685800"/>
            <a:ext cx="49530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Metal/Polymer/Ceramic Nanoparticles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Noble metals for optical &amp; catalytic apps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Polymers mostly for biological apps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Templates for other nano objects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Metal oxides for anti-infection coatings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Compound semiconductor quantum dots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Dendrites</a:t>
            </a:r>
          </a:p>
        </p:txBody>
      </p:sp>
      <p:pic>
        <p:nvPicPr>
          <p:cNvPr id="270343" name="Picture 6">
            <a:extLst>
              <a:ext uri="{FF2B5EF4-FFF2-40B4-BE49-F238E27FC236}">
                <a16:creationId xmlns="" xmlns:a16="http://schemas.microsoft.com/office/drawing/2014/main" id="{8CB8AC9D-E87B-4FAB-9A63-9A079A3D8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1" t="14490" r="8208" b="9659"/>
          <a:stretch>
            <a:fillRect/>
          </a:stretch>
        </p:blipFill>
        <p:spPr bwMode="auto">
          <a:xfrm>
            <a:off x="71438" y="3048000"/>
            <a:ext cx="1909762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344" name="Picture 7">
            <a:extLst>
              <a:ext uri="{FF2B5EF4-FFF2-40B4-BE49-F238E27FC236}">
                <a16:creationId xmlns="" xmlns:a16="http://schemas.microsoft.com/office/drawing/2014/main" id="{708A2FD2-A314-4EEF-85BC-D434525AA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124201"/>
            <a:ext cx="2068513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3">
            <a:extLst>
              <a:ext uri="{FF2B5EF4-FFF2-40B4-BE49-F238E27FC236}">
                <a16:creationId xmlns="" xmlns:a16="http://schemas.microsoft.com/office/drawing/2014/main" id="{580B57B2-58AB-4D9A-A081-D7DD96C04F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46738" y="6519864"/>
            <a:ext cx="2278062" cy="261937"/>
          </a:xfrm>
          <a:prstGeom prst="rect">
            <a:avLst/>
          </a:prstGeom>
          <a:gradFill rotWithShape="0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0"/>
          </a:gradFill>
          <a:ln w="25400">
            <a:noFill/>
            <a:miter lim="800000"/>
            <a:headEnd/>
            <a:tailEnd/>
          </a:ln>
          <a:effectLst>
            <a:outerShdw sy="23000" kx="-1199993" algn="bl" rotWithShape="0">
              <a:srgbClr val="000000">
                <a:alpha val="20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Gold Surface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pSp>
        <p:nvGrpSpPr>
          <p:cNvPr id="270346" name="Group 36">
            <a:extLst>
              <a:ext uri="{FF2B5EF4-FFF2-40B4-BE49-F238E27FC236}">
                <a16:creationId xmlns="" xmlns:a16="http://schemas.microsoft.com/office/drawing/2014/main" id="{6A9673E8-51FB-449C-9B1D-47F45431B95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94338" y="5762626"/>
            <a:ext cx="2165350" cy="790575"/>
            <a:chOff x="1296" y="2160"/>
            <a:chExt cx="2784" cy="1016"/>
          </a:xfrm>
        </p:grpSpPr>
        <p:grpSp>
          <p:nvGrpSpPr>
            <p:cNvPr id="270348" name="Group 4">
              <a:extLst>
                <a:ext uri="{FF2B5EF4-FFF2-40B4-BE49-F238E27FC236}">
                  <a16:creationId xmlns="" xmlns:a16="http://schemas.microsoft.com/office/drawing/2014/main" id="{9167D1FE-3393-48C9-9ECB-F9BD0DBF217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296" y="2160"/>
              <a:ext cx="768" cy="1016"/>
              <a:chOff x="1143000" y="1053726"/>
              <a:chExt cx="1219200" cy="1613274"/>
            </a:xfrm>
          </p:grpSpPr>
          <p:sp>
            <p:nvSpPr>
              <p:cNvPr id="270369" name="Oval 5">
                <a:extLst>
                  <a:ext uri="{FF2B5EF4-FFF2-40B4-BE49-F238E27FC236}">
                    <a16:creationId xmlns="" xmlns:a16="http://schemas.microsoft.com/office/drawing/2014/main" id="{A6726817-17A8-4179-8830-7C5190FF28B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52600" y="2057259"/>
                <a:ext cx="609600" cy="609741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270370" name="Elbow Connector 6">
                <a:extLst>
                  <a:ext uri="{FF2B5EF4-FFF2-40B4-BE49-F238E27FC236}">
                    <a16:creationId xmlns="" xmlns:a16="http://schemas.microsoft.com/office/drawing/2014/main" id="{9526B776-7BF5-4C1A-AB15-BF0EC86BA453}"/>
                  </a:ext>
                </a:extLst>
              </p:cNvPr>
              <p:cNvCxnSpPr>
                <a:cxnSpLocks noChangeAspect="1" noChangeShapeType="1"/>
                <a:stCxn id="270369" idx="1"/>
              </p:cNvCxnSpPr>
              <p:nvPr/>
            </p:nvCxnSpPr>
            <p:spPr bwMode="auto">
              <a:xfrm rot="16200000" flipV="1">
                <a:off x="1523954" y="1828634"/>
                <a:ext cx="393791" cy="241300"/>
              </a:xfrm>
              <a:prstGeom prst="bentConnector3">
                <a:avLst>
                  <a:gd name="adj1" fmla="val 50000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0371" name="Elbow Connector 7">
                <a:extLst>
                  <a:ext uri="{FF2B5EF4-FFF2-40B4-BE49-F238E27FC236}">
                    <a16:creationId xmlns="" xmlns:a16="http://schemas.microsoft.com/office/drawing/2014/main" id="{9BDC97A9-EEA3-49DA-AFD5-56ADABAC6506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 rot="16200000" flipV="1">
                <a:off x="1250896" y="1479301"/>
                <a:ext cx="470009" cy="228600"/>
              </a:xfrm>
              <a:prstGeom prst="bentConnector3">
                <a:avLst>
                  <a:gd name="adj1" fmla="val 40741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0372" name="Elbow Connector 8">
                <a:extLst>
                  <a:ext uri="{FF2B5EF4-FFF2-40B4-BE49-F238E27FC236}">
                    <a16:creationId xmlns="" xmlns:a16="http://schemas.microsoft.com/office/drawing/2014/main" id="{D2BC1E42-28D3-409B-8927-6EE7C7752206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 rot="16200000" flipV="1">
                <a:off x="1098513" y="1098213"/>
                <a:ext cx="317574" cy="228600"/>
              </a:xfrm>
              <a:prstGeom prst="bentConnector3">
                <a:avLst>
                  <a:gd name="adj1" fmla="val 1232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70349" name="Group 9">
              <a:extLst>
                <a:ext uri="{FF2B5EF4-FFF2-40B4-BE49-F238E27FC236}">
                  <a16:creationId xmlns="" xmlns:a16="http://schemas.microsoft.com/office/drawing/2014/main" id="{E60A5EB1-46AB-4DC5-A317-3683A876667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76" y="2160"/>
              <a:ext cx="768" cy="1016"/>
              <a:chOff x="1143000" y="1053726"/>
              <a:chExt cx="1219200" cy="1613274"/>
            </a:xfrm>
          </p:grpSpPr>
          <p:sp>
            <p:nvSpPr>
              <p:cNvPr id="270365" name="Oval 10">
                <a:extLst>
                  <a:ext uri="{FF2B5EF4-FFF2-40B4-BE49-F238E27FC236}">
                    <a16:creationId xmlns="" xmlns:a16="http://schemas.microsoft.com/office/drawing/2014/main" id="{A0EC7072-D120-4D5D-9C13-13E2462A6D2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52600" y="2057259"/>
                <a:ext cx="609600" cy="609741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270366" name="Elbow Connector 11">
                <a:extLst>
                  <a:ext uri="{FF2B5EF4-FFF2-40B4-BE49-F238E27FC236}">
                    <a16:creationId xmlns="" xmlns:a16="http://schemas.microsoft.com/office/drawing/2014/main" id="{5C583B82-A468-4CF1-A554-B75693D55A0C}"/>
                  </a:ext>
                </a:extLst>
              </p:cNvPr>
              <p:cNvCxnSpPr>
                <a:cxnSpLocks noChangeAspect="1" noChangeShapeType="1"/>
                <a:stCxn id="270365" idx="1"/>
              </p:cNvCxnSpPr>
              <p:nvPr/>
            </p:nvCxnSpPr>
            <p:spPr bwMode="auto">
              <a:xfrm rot="16200000" flipV="1">
                <a:off x="1523954" y="1828634"/>
                <a:ext cx="393791" cy="241300"/>
              </a:xfrm>
              <a:prstGeom prst="bentConnector3">
                <a:avLst>
                  <a:gd name="adj1" fmla="val 50000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0367" name="Elbow Connector 12">
                <a:extLst>
                  <a:ext uri="{FF2B5EF4-FFF2-40B4-BE49-F238E27FC236}">
                    <a16:creationId xmlns="" xmlns:a16="http://schemas.microsoft.com/office/drawing/2014/main" id="{E7A9ABD9-1D0F-4E44-8D83-749828C6E551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 rot="16200000" flipV="1">
                <a:off x="1250896" y="1479301"/>
                <a:ext cx="470009" cy="228600"/>
              </a:xfrm>
              <a:prstGeom prst="bentConnector3">
                <a:avLst>
                  <a:gd name="adj1" fmla="val 40741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0368" name="Elbow Connector 13">
                <a:extLst>
                  <a:ext uri="{FF2B5EF4-FFF2-40B4-BE49-F238E27FC236}">
                    <a16:creationId xmlns="" xmlns:a16="http://schemas.microsoft.com/office/drawing/2014/main" id="{4145FCCE-2394-49C6-ACD8-929938327F68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 rot="16200000" flipV="1">
                <a:off x="1098513" y="1098213"/>
                <a:ext cx="317574" cy="228600"/>
              </a:xfrm>
              <a:prstGeom prst="bentConnector3">
                <a:avLst>
                  <a:gd name="adj1" fmla="val 1232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70350" name="Group 14">
              <a:extLst>
                <a:ext uri="{FF2B5EF4-FFF2-40B4-BE49-F238E27FC236}">
                  <a16:creationId xmlns="" xmlns:a16="http://schemas.microsoft.com/office/drawing/2014/main" id="{B9664D07-DC13-4201-8665-49B7E0B3CE0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256" y="2160"/>
              <a:ext cx="768" cy="1016"/>
              <a:chOff x="1143000" y="1053726"/>
              <a:chExt cx="1219200" cy="1613274"/>
            </a:xfrm>
          </p:grpSpPr>
          <p:sp>
            <p:nvSpPr>
              <p:cNvPr id="270361" name="Oval 15">
                <a:extLst>
                  <a:ext uri="{FF2B5EF4-FFF2-40B4-BE49-F238E27FC236}">
                    <a16:creationId xmlns="" xmlns:a16="http://schemas.microsoft.com/office/drawing/2014/main" id="{1800AEBB-3418-42E0-AD7F-F981C12525C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52600" y="2057259"/>
                <a:ext cx="609600" cy="609741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270362" name="Elbow Connector 16">
                <a:extLst>
                  <a:ext uri="{FF2B5EF4-FFF2-40B4-BE49-F238E27FC236}">
                    <a16:creationId xmlns="" xmlns:a16="http://schemas.microsoft.com/office/drawing/2014/main" id="{603EA828-53D7-4338-90F5-8FC315F9A96F}"/>
                  </a:ext>
                </a:extLst>
              </p:cNvPr>
              <p:cNvCxnSpPr>
                <a:cxnSpLocks noChangeAspect="1" noChangeShapeType="1"/>
                <a:stCxn id="270361" idx="1"/>
              </p:cNvCxnSpPr>
              <p:nvPr/>
            </p:nvCxnSpPr>
            <p:spPr bwMode="auto">
              <a:xfrm rot="16200000" flipV="1">
                <a:off x="1523954" y="1828634"/>
                <a:ext cx="393791" cy="241300"/>
              </a:xfrm>
              <a:prstGeom prst="bentConnector3">
                <a:avLst>
                  <a:gd name="adj1" fmla="val 50000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0363" name="Elbow Connector 17">
                <a:extLst>
                  <a:ext uri="{FF2B5EF4-FFF2-40B4-BE49-F238E27FC236}">
                    <a16:creationId xmlns="" xmlns:a16="http://schemas.microsoft.com/office/drawing/2014/main" id="{B45E3449-09A6-4991-AE36-1290A6639F57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 rot="16200000" flipV="1">
                <a:off x="1250896" y="1479301"/>
                <a:ext cx="470009" cy="228600"/>
              </a:xfrm>
              <a:prstGeom prst="bentConnector3">
                <a:avLst>
                  <a:gd name="adj1" fmla="val 40741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0364" name="Elbow Connector 18">
                <a:extLst>
                  <a:ext uri="{FF2B5EF4-FFF2-40B4-BE49-F238E27FC236}">
                    <a16:creationId xmlns="" xmlns:a16="http://schemas.microsoft.com/office/drawing/2014/main" id="{B720A9B0-DB33-4C88-91BB-D80AD6D46EF6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 rot="16200000" flipV="1">
                <a:off x="1098513" y="1098213"/>
                <a:ext cx="317574" cy="228600"/>
              </a:xfrm>
              <a:prstGeom prst="bentConnector3">
                <a:avLst>
                  <a:gd name="adj1" fmla="val 1232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70351" name="Group 19">
              <a:extLst>
                <a:ext uri="{FF2B5EF4-FFF2-40B4-BE49-F238E27FC236}">
                  <a16:creationId xmlns="" xmlns:a16="http://schemas.microsoft.com/office/drawing/2014/main" id="{1A5E792A-70A1-4476-A753-E5170DFF84F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12" y="2160"/>
              <a:ext cx="768" cy="1016"/>
              <a:chOff x="1143000" y="1053726"/>
              <a:chExt cx="1219200" cy="1613274"/>
            </a:xfrm>
          </p:grpSpPr>
          <p:sp>
            <p:nvSpPr>
              <p:cNvPr id="270357" name="Oval 20">
                <a:extLst>
                  <a:ext uri="{FF2B5EF4-FFF2-40B4-BE49-F238E27FC236}">
                    <a16:creationId xmlns="" xmlns:a16="http://schemas.microsoft.com/office/drawing/2014/main" id="{7538D0FA-BF27-426F-89B5-3BBA192E9C4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52600" y="2057259"/>
                <a:ext cx="609600" cy="609741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270358" name="Elbow Connector 21">
                <a:extLst>
                  <a:ext uri="{FF2B5EF4-FFF2-40B4-BE49-F238E27FC236}">
                    <a16:creationId xmlns="" xmlns:a16="http://schemas.microsoft.com/office/drawing/2014/main" id="{FF3D0E66-0D45-43D8-A436-13396D3C01D3}"/>
                  </a:ext>
                </a:extLst>
              </p:cNvPr>
              <p:cNvCxnSpPr>
                <a:cxnSpLocks noChangeAspect="1" noChangeShapeType="1"/>
                <a:stCxn id="270357" idx="1"/>
              </p:cNvCxnSpPr>
              <p:nvPr/>
            </p:nvCxnSpPr>
            <p:spPr bwMode="auto">
              <a:xfrm rot="16200000" flipV="1">
                <a:off x="1523954" y="1828634"/>
                <a:ext cx="393791" cy="241300"/>
              </a:xfrm>
              <a:prstGeom prst="bentConnector3">
                <a:avLst>
                  <a:gd name="adj1" fmla="val 50000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0359" name="Elbow Connector 22">
                <a:extLst>
                  <a:ext uri="{FF2B5EF4-FFF2-40B4-BE49-F238E27FC236}">
                    <a16:creationId xmlns="" xmlns:a16="http://schemas.microsoft.com/office/drawing/2014/main" id="{A701F3AD-E2C1-40E0-9A52-CC687A0C8CCC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 rot="16200000" flipV="1">
                <a:off x="1250896" y="1479301"/>
                <a:ext cx="470009" cy="228600"/>
              </a:xfrm>
              <a:prstGeom prst="bentConnector3">
                <a:avLst>
                  <a:gd name="adj1" fmla="val 40741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0360" name="Elbow Connector 23">
                <a:extLst>
                  <a:ext uri="{FF2B5EF4-FFF2-40B4-BE49-F238E27FC236}">
                    <a16:creationId xmlns="" xmlns:a16="http://schemas.microsoft.com/office/drawing/2014/main" id="{601E995F-E317-4800-94C1-BF80DAF69444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 rot="16200000" flipV="1">
                <a:off x="1098513" y="1098213"/>
                <a:ext cx="317574" cy="228600"/>
              </a:xfrm>
              <a:prstGeom prst="bentConnector3">
                <a:avLst>
                  <a:gd name="adj1" fmla="val 1232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70352" name="Group 24">
              <a:extLst>
                <a:ext uri="{FF2B5EF4-FFF2-40B4-BE49-F238E27FC236}">
                  <a16:creationId xmlns="" xmlns:a16="http://schemas.microsoft.com/office/drawing/2014/main" id="{6762D355-4096-4584-A1A5-072C93F2982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784" y="2160"/>
              <a:ext cx="768" cy="1016"/>
              <a:chOff x="1143000" y="1053726"/>
              <a:chExt cx="1219200" cy="1613274"/>
            </a:xfrm>
          </p:grpSpPr>
          <p:sp>
            <p:nvSpPr>
              <p:cNvPr id="270353" name="Oval 25">
                <a:extLst>
                  <a:ext uri="{FF2B5EF4-FFF2-40B4-BE49-F238E27FC236}">
                    <a16:creationId xmlns="" xmlns:a16="http://schemas.microsoft.com/office/drawing/2014/main" id="{5DF16246-8D7B-44D5-AB57-C2085579AFE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52600" y="2057259"/>
                <a:ext cx="609600" cy="609741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270354" name="Elbow Connector 26">
                <a:extLst>
                  <a:ext uri="{FF2B5EF4-FFF2-40B4-BE49-F238E27FC236}">
                    <a16:creationId xmlns="" xmlns:a16="http://schemas.microsoft.com/office/drawing/2014/main" id="{EED96181-C74A-45FE-83E6-5CC877B17B9A}"/>
                  </a:ext>
                </a:extLst>
              </p:cNvPr>
              <p:cNvCxnSpPr>
                <a:cxnSpLocks noChangeAspect="1" noChangeShapeType="1"/>
                <a:stCxn id="270353" idx="1"/>
              </p:cNvCxnSpPr>
              <p:nvPr/>
            </p:nvCxnSpPr>
            <p:spPr bwMode="auto">
              <a:xfrm rot="16200000" flipV="1">
                <a:off x="1523954" y="1828634"/>
                <a:ext cx="393791" cy="241300"/>
              </a:xfrm>
              <a:prstGeom prst="bentConnector3">
                <a:avLst>
                  <a:gd name="adj1" fmla="val 50000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0355" name="Elbow Connector 27">
                <a:extLst>
                  <a:ext uri="{FF2B5EF4-FFF2-40B4-BE49-F238E27FC236}">
                    <a16:creationId xmlns="" xmlns:a16="http://schemas.microsoft.com/office/drawing/2014/main" id="{C1875E58-6B00-4CE1-B082-77AE65F7AE0C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 rot="16200000" flipV="1">
                <a:off x="1250896" y="1479301"/>
                <a:ext cx="470009" cy="228600"/>
              </a:xfrm>
              <a:prstGeom prst="bentConnector3">
                <a:avLst>
                  <a:gd name="adj1" fmla="val 40741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0356" name="Elbow Connector 28">
                <a:extLst>
                  <a:ext uri="{FF2B5EF4-FFF2-40B4-BE49-F238E27FC236}">
                    <a16:creationId xmlns="" xmlns:a16="http://schemas.microsoft.com/office/drawing/2014/main" id="{406ED150-5B54-4AD5-A6E8-38F4B2D30070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 rot="16200000" flipV="1">
                <a:off x="1098513" y="1098213"/>
                <a:ext cx="317574" cy="228600"/>
              </a:xfrm>
              <a:prstGeom prst="bentConnector3">
                <a:avLst>
                  <a:gd name="adj1" fmla="val 1232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270347" name="Picture 35" descr="dendrite.jpg">
            <a:extLst>
              <a:ext uri="{FF2B5EF4-FFF2-40B4-BE49-F238E27FC236}">
                <a16:creationId xmlns="" xmlns:a16="http://schemas.microsoft.com/office/drawing/2014/main" id="{EFEE0390-40A5-4C5B-813E-1D35BEF53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743200"/>
            <a:ext cx="1281113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E3BA700A-DE35-4078-B38A-72AAD5C82549}"/>
              </a:ext>
            </a:extLst>
          </p:cNvPr>
          <p:cNvSpPr/>
          <p:nvPr/>
        </p:nvSpPr>
        <p:spPr>
          <a:xfrm>
            <a:off x="9209086" y="685800"/>
            <a:ext cx="3056029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People use their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curiosity 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nanotechnology 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discover scientific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principles that form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basis for engineers 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maximize surface area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 volume ratio 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create value 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for customers</a:t>
            </a:r>
          </a:p>
        </p:txBody>
      </p:sp>
      <p:pic>
        <p:nvPicPr>
          <p:cNvPr id="3" name="Presentation38">
            <a:hlinkClick r:id="" action="ppaction://media"/>
            <a:extLst>
              <a:ext uri="{FF2B5EF4-FFF2-40B4-BE49-F238E27FC236}">
                <a16:creationId xmlns="" xmlns:a16="http://schemas.microsoft.com/office/drawing/2014/main" id="{F2BD3B3C-AFC5-44F9-AAD2-761E83C20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9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7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91"/>
    </mc:Choice>
    <mc:Fallback xmlns="">
      <p:transition spd="slow" advTm="30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CFE625-4DFA-4316-9F53-7C581CA18F47}"/>
              </a:ext>
            </a:extLst>
          </p:cNvPr>
          <p:cNvSpPr txBox="1">
            <a:spLocks/>
          </p:cNvSpPr>
          <p:nvPr/>
        </p:nvSpPr>
        <p:spPr bwMode="auto">
          <a:xfrm>
            <a:off x="-172454" y="-67802"/>
            <a:ext cx="9926054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5" tIns="45671" rIns="91335" bIns="45671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70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KEEN’s 3 C’s: 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Curiosity, Connections, and Creating Value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9947EAC-C230-435E-ABE7-294986137338}"/>
              </a:ext>
            </a:extLst>
          </p:cNvPr>
          <p:cNvGrpSpPr>
            <a:grpSpLocks noChangeAspect="1"/>
          </p:cNvGrpSpPr>
          <p:nvPr/>
        </p:nvGrpSpPr>
        <p:grpSpPr>
          <a:xfrm>
            <a:off x="180976" y="513724"/>
            <a:ext cx="10782960" cy="6337925"/>
            <a:chOff x="180976" y="832101"/>
            <a:chExt cx="10159414" cy="5971422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EA19B9A4-0263-438A-8EF6-4CBE6644AB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6622" r="29830"/>
            <a:stretch/>
          </p:blipFill>
          <p:spPr>
            <a:xfrm>
              <a:off x="180976" y="3429000"/>
              <a:ext cx="6717130" cy="337452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99DF62F5-0721-4942-80D3-C6DAE69F1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0976" y="832101"/>
              <a:ext cx="6667500" cy="235267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A24CC8D0-9E58-4ECB-A3D0-B7EEC28F2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16165" y="832101"/>
              <a:ext cx="3228975" cy="23812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D7E86B7D-3959-4134-BBF9-D5ABD9FA0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16165" y="3412958"/>
              <a:ext cx="3324225" cy="333375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 bwMode="auto">
          <a:xfrm>
            <a:off x="4229100" y="5372100"/>
            <a:ext cx="2612571" cy="1419247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0" name="Presentation21">
            <a:hlinkClick r:id="" action="ppaction://media"/>
            <a:extLst>
              <a:ext uri="{FF2B5EF4-FFF2-40B4-BE49-F238E27FC236}">
                <a16:creationId xmlns="" xmlns:a16="http://schemas.microsoft.com/office/drawing/2014/main" id="{A33FDDDE-9549-49C4-9A4C-B1BB6ECD3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9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5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50"/>
    </mc:Choice>
    <mc:Fallback xmlns="">
      <p:transition spd="slow" advTm="42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>
            <a:extLst>
              <a:ext uri="{FF2B5EF4-FFF2-40B4-BE49-F238E27FC236}">
                <a16:creationId xmlns="" xmlns:a16="http://schemas.microsoft.com/office/drawing/2014/main" id="{2DBC4D79-8EB7-4816-A426-8632E32AF9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316" y="-387350"/>
            <a:ext cx="9144000" cy="763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0" tIns="45636" rIns="91260" bIns="45636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7639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7639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7639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7639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7639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7639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7639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7639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7639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Nanoscience and Technology Minor Curriculum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endParaRPr kumimoji="0" lang="en-US" altLang="en-US" sz="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Minor Courses			Year		# of Credits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Nanotechnology Lab I (CHE/CHM 1091)		Fresh.	          	          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Materials Characterization Lab (CHE 4563)	Jr. – Grad. Stud.          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Nanotechnology (CHE 4567/5567)			Jr. – Grad. Stud.          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Materials Science &amp; Engineering (CHE 3260)	Soph.		          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Biomaterials (BME 3260 or CHE/BME 5300)	Soph. or Sr./Grad.       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Tissue Engg. (BME 5569/4569)			Sr. - Grad. Stud.          3 Independent Study (CHE 4291) or UG Research 	Jr.-Sr.		          </a:t>
            </a: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&gt;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Nanotechnology Lab II (CHE 3091)		Soph. – Grad. Stud.     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Quantum Mechanics (PHY 3035)			Jr./Sr.		          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Physical Chemistry 2 (CHM 3002)			Jr./Sr.		          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Basics of Making (CHE/BME 4568/5568)	Jr./Sr.		          3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Biochemistry (BIO 4010)			Jr./Sr.		          4	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Materials Lab (CHE 3265)			Soph.	 	          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Physics 2 Lab (PHY 2092)			Soph.		          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BME Measure. &amp; Instr. Lab (BME 4253)		Sr.		          1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Long list of Nanotech Electives			Jr./Sr.          	          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group: All; 2</a:t>
            </a:r>
            <a:r>
              <a:rPr kumimoji="0" lang="en-US" altLang="en-US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Group: </a:t>
            </a: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&gt;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credits; 3</a:t>
            </a:r>
            <a:r>
              <a:rPr kumimoji="0" lang="en-US" altLang="en-US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Group: 1-2 credits; Total of </a:t>
            </a: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&gt;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 credits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7B37758-0DF9-4C7A-919C-92FB6207FEED}"/>
              </a:ext>
            </a:extLst>
          </p:cNvPr>
          <p:cNvSpPr/>
          <p:nvPr/>
        </p:nvSpPr>
        <p:spPr>
          <a:xfrm>
            <a:off x="8834797" y="563395"/>
            <a:ext cx="3455177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One of only six undergrad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nanotech minor programs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 US when instituted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More labs than anyone else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Although nanotech grad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programs are fairly common,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adding a nanochemistry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grad course would be all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that would be needed to start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grad nano program that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would serve as student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feeder to future grad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research growth</a:t>
            </a:r>
          </a:p>
        </p:txBody>
      </p:sp>
      <p:pic>
        <p:nvPicPr>
          <p:cNvPr id="4" name="Presentation37">
            <a:hlinkClick r:id="" action="ppaction://media"/>
            <a:extLst>
              <a:ext uri="{FF2B5EF4-FFF2-40B4-BE49-F238E27FC236}">
                <a16:creationId xmlns="" xmlns:a16="http://schemas.microsoft.com/office/drawing/2014/main" id="{5181365F-7872-46EF-A0F8-C299F3627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9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99"/>
    </mc:Choice>
    <mc:Fallback xmlns="">
      <p:transition spd="slow" advTm="66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C6966F-ACEF-4C75-9111-1AD84E33C982}"/>
              </a:ext>
            </a:extLst>
          </p:cNvPr>
          <p:cNvSpPr>
            <a:spLocks/>
          </p:cNvSpPr>
          <p:nvPr/>
        </p:nvSpPr>
        <p:spPr bwMode="auto">
          <a:xfrm>
            <a:off x="0" y="759279"/>
            <a:ext cx="10711543" cy="511900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Why Restrict the Humanities Elective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/>
              <a:cs typeface="ヒラギノ角ゴ Pro W3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I use a lot of cultural references that most people outside FIT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	would expect Nanotech Minor students to be familiar with.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2)   These cultural references provide the inspiration for future inventions.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3)   One minor donor in 2016 and likely others think that a culture of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	invention requires the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proper philosophy and the freedoms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ヒラギノ角ゴ Pro W3"/>
              </a:rPr>
              <a:t>	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Americans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  <a:cs typeface="ヒラギノ角ゴ Pro W3"/>
              </a:rPr>
              <a:t>take for granted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/>
              <a:cs typeface="ヒラギノ角ゴ Pro W3"/>
            </a:endParaRPr>
          </a:p>
          <a:p>
            <a:pPr marL="1257300" marR="0" lvl="1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What do we know?</a:t>
            </a:r>
          </a:p>
          <a:p>
            <a:pPr marL="1257300" marR="0" lvl="1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How do we know what we know?</a:t>
            </a:r>
          </a:p>
          <a:p>
            <a:pPr marL="1257300" marR="0" lvl="1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People will pursue their own rational self-interests if allowed to</a:t>
            </a:r>
          </a:p>
          <a:p>
            <a:pPr marL="1257300" marR="0" lvl="1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Respect for individual &amp; property rights, including patents</a:t>
            </a:r>
          </a:p>
          <a:p>
            <a:pPr marL="1257300" marR="0" lvl="1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Appreciation for how invention &amp; innovation built economy</a:t>
            </a:r>
          </a:p>
          <a:p>
            <a:pPr marL="74295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	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	Re:  The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Men Who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Built America &amp; The Food That Built America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/>
              <a:cs typeface="ヒラギノ角ゴ Pro W3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arenR" startAt="4"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As NanoFlorida was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successful in promoting FIT as the home of nanotech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	education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and the Honors 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College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has gone forward, KEEN rewarded 	FIT &gt; $500 K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with 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&gt;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 $100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K to the Nanotech Minor for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value we created.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ヒラギノ角ゴ Pro W3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/>
              <a:cs typeface="ヒラギノ角ゴ Pro W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hlinkClick r:id="rId4"/>
              </a:rPr>
              <a:t>https://www.floridatoday.com/videos/news/local/2015/02/25/24028091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39147" y="20615"/>
            <a:ext cx="2869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Petersen’s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(COM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Live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Free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 Eat Free: 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Can’t Do Both Event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54081" y="3717224"/>
            <a:ext cx="1670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Moti Mizrahi’s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Logic Course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7241" y="4461525"/>
            <a:ext cx="1464513" cy="2396475"/>
          </a:xfrm>
          <a:prstGeom prst="rect">
            <a:avLst/>
          </a:prstGeom>
        </p:spPr>
      </p:pic>
      <p:pic>
        <p:nvPicPr>
          <p:cNvPr id="408582" name="Picture 6" descr="Image result for &quot;Live Free or Eat Free&quot; shir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4" t="25714" r="14695" b="20286"/>
          <a:stretch/>
        </p:blipFill>
        <p:spPr bwMode="auto">
          <a:xfrm>
            <a:off x="9891794" y="979713"/>
            <a:ext cx="2232360" cy="131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resentation169">
            <a:hlinkClick r:id="" action="ppaction://media"/>
            <a:extLst>
              <a:ext uri="{FF2B5EF4-FFF2-40B4-BE49-F238E27FC236}">
                <a16:creationId xmlns="" xmlns:a16="http://schemas.microsoft.com/office/drawing/2014/main" id="{CC2B2C0A-029C-4BA2-A2F5-13606190C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9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3"/>
    </mc:Choice>
    <mc:Fallback xmlns="">
      <p:transition spd="slow" advTm="112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7_Default Design">
  <a:themeElements>
    <a:clrScheme name="1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1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Default Design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295</Words>
  <Application>Microsoft Office PowerPoint</Application>
  <PresentationFormat>Widescreen</PresentationFormat>
  <Paragraphs>126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ヒラギノ角ゴ Pro W3</vt:lpstr>
      <vt:lpstr>Office Theme</vt:lpstr>
      <vt:lpstr>17_Default Design</vt:lpstr>
      <vt:lpstr>1_Blank Presentation</vt:lpstr>
      <vt:lpstr>Blank Presentation</vt:lpstr>
      <vt:lpstr>PowerPoint Presentation</vt:lpstr>
      <vt:lpstr>Nanomaterials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Brenner, Katherine</dc:creator>
  <cp:lastModifiedBy>James Brenner</cp:lastModifiedBy>
  <cp:revision>3</cp:revision>
  <dcterms:created xsi:type="dcterms:W3CDTF">2021-01-21T23:33:29Z</dcterms:created>
  <dcterms:modified xsi:type="dcterms:W3CDTF">2021-02-17T18:38:12Z</dcterms:modified>
</cp:coreProperties>
</file>