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02" r:id="rId2"/>
    <p:sldId id="60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76200"/>
            <a:ext cx="222461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3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3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4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38BB-7DDC-4041-AFD4-12444EA2C79F}" type="datetimeFigureOut">
              <a:rPr lang="en-US" altLang="en-US"/>
              <a:pPr>
                <a:defRPr/>
              </a:pPr>
              <a:t>7/14/2021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A5A5-ADD6-418D-8A82-14E1E31EC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8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76200"/>
            <a:ext cx="222461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853" y="76052"/>
            <a:ext cx="9604857" cy="669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86" y="987552"/>
            <a:ext cx="10972031" cy="51392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E752-F188-4F96-BCBB-FB1ECC035DC8}" type="datetimeFigureOut">
              <a:rPr lang="en-US" altLang="en-US"/>
              <a:pPr>
                <a:defRPr/>
              </a:pPr>
              <a:t>7/14/2021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0442-9FEB-4040-B5BA-E7D11A601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9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76200"/>
            <a:ext cx="222461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53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1pPr>
            <a:lvl2pPr marL="403433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2pPr>
            <a:lvl3pPr marL="80686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3pPr>
            <a:lvl4pPr marL="1210300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4pPr>
            <a:lvl5pPr marL="1613733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5pPr>
            <a:lvl6pPr marL="2017166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6pPr>
            <a:lvl7pPr marL="2420600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7pPr>
            <a:lvl8pPr marL="2824033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8pPr>
            <a:lvl9pPr marL="3227466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CD8F-B8A8-43BE-8ECC-5AF302044E5D}" type="datetimeFigureOut">
              <a:rPr lang="en-US" altLang="en-US"/>
              <a:pPr>
                <a:defRPr/>
              </a:pPr>
              <a:t>7/14/2021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FF28-7BBD-4521-902C-97E266E9D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39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76200"/>
            <a:ext cx="222461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2480734" y="76200"/>
            <a:ext cx="960331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83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03433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806867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210300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613733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38759"/>
            <a:ext cx="5384800" cy="5087406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38761"/>
            <a:ext cx="5384800" cy="5087405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3939" y="76052"/>
            <a:ext cx="9570771" cy="669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F891-65E8-4AB9-818F-E7D1E07F310F}" type="datetimeFigureOut">
              <a:rPr lang="en-US" altLang="en-US"/>
              <a:pPr>
                <a:defRPr/>
              </a:pPr>
              <a:t>7/14/2021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B643-E5E1-4B5D-88A0-B2418DEFC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18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76200"/>
            <a:ext cx="222461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975441"/>
            <a:ext cx="5386919" cy="6485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623976"/>
            <a:ext cx="5386919" cy="4502189"/>
          </a:xfrm>
        </p:spPr>
        <p:txBody>
          <a:bodyPr/>
          <a:lstStyle>
            <a:lvl1pPr>
              <a:defRPr sz="2118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975441"/>
            <a:ext cx="5389035" cy="6485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23973"/>
            <a:ext cx="5389035" cy="4502190"/>
          </a:xfrm>
        </p:spPr>
        <p:txBody>
          <a:bodyPr/>
          <a:lstStyle>
            <a:lvl1pPr>
              <a:defRPr sz="2118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CA0D-C61F-4F48-959C-496344531BF8}" type="datetimeFigureOut">
              <a:rPr lang="en-US" altLang="en-US"/>
              <a:pPr>
                <a:defRPr/>
              </a:pPr>
              <a:t>7/14/2021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F299-0832-4E97-87EE-AD0E26A92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37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76200"/>
            <a:ext cx="222461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2480734" y="76200"/>
            <a:ext cx="960331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83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03433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806867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210300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613733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9A059-138F-4F8E-9B4F-E703447D1A35}" type="datetimeFigureOut">
              <a:rPr lang="en-US" altLang="en-US"/>
              <a:pPr>
                <a:defRPr/>
              </a:pPr>
              <a:t>7/14/2021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F1D44-001B-41E6-A1B1-1CDFBCE93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70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76200"/>
            <a:ext cx="222461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99C71-39ED-4C28-8EA7-26203B77DC88}" type="datetimeFigureOut">
              <a:rPr lang="en-US" altLang="en-US"/>
              <a:pPr>
                <a:defRPr/>
              </a:pPr>
              <a:t>7/14/2021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318D-6B8B-4904-A2B2-6F577F31E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3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76200"/>
            <a:ext cx="222461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2480734" y="76200"/>
            <a:ext cx="960331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83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03433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806867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210300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613733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75441"/>
            <a:ext cx="4011084" cy="1162050"/>
          </a:xfrm>
        </p:spPr>
        <p:txBody>
          <a:bodyPr anchor="b"/>
          <a:lstStyle>
            <a:lvl1pPr algn="l">
              <a:defRPr sz="1765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975441"/>
            <a:ext cx="6815667" cy="5150722"/>
          </a:xfr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172616"/>
            <a:ext cx="4011084" cy="3953549"/>
          </a:xfrm>
        </p:spPr>
        <p:txBody>
          <a:bodyPr/>
          <a:lstStyle>
            <a:lvl1pPr marL="0" indent="0">
              <a:buNone/>
              <a:defRPr sz="1235"/>
            </a:lvl1pPr>
            <a:lvl2pPr marL="403433" indent="0">
              <a:buNone/>
              <a:defRPr sz="1059"/>
            </a:lvl2pPr>
            <a:lvl3pPr marL="806867" indent="0">
              <a:buNone/>
              <a:defRPr sz="882"/>
            </a:lvl3pPr>
            <a:lvl4pPr marL="1210300" indent="0">
              <a:buNone/>
              <a:defRPr sz="794"/>
            </a:lvl4pPr>
            <a:lvl5pPr marL="1613733" indent="0">
              <a:buNone/>
              <a:defRPr sz="794"/>
            </a:lvl5pPr>
            <a:lvl6pPr marL="2017166" indent="0">
              <a:buNone/>
              <a:defRPr sz="794"/>
            </a:lvl6pPr>
            <a:lvl7pPr marL="2420600" indent="0">
              <a:buNone/>
              <a:defRPr sz="794"/>
            </a:lvl7pPr>
            <a:lvl8pPr marL="2824033" indent="0">
              <a:buNone/>
              <a:defRPr sz="794"/>
            </a:lvl8pPr>
            <a:lvl9pPr marL="3227466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3ED4D-CAE5-4A3A-9AD0-C590757C2C46}" type="datetimeFigureOut">
              <a:rPr lang="en-US" altLang="en-US"/>
              <a:pPr>
                <a:defRPr/>
              </a:pPr>
              <a:t>7/14/2021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51590-93E7-4D6C-8EF8-F40004466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58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76200"/>
            <a:ext cx="222461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1765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1068021"/>
            <a:ext cx="7315200" cy="3732581"/>
          </a:xfrm>
        </p:spPr>
        <p:txBody>
          <a:bodyPr rtlCol="0">
            <a:normAutofit/>
          </a:bodyPr>
          <a:lstStyle>
            <a:lvl1pPr marL="0" indent="0">
              <a:buNone/>
              <a:defRPr sz="2824"/>
            </a:lvl1pPr>
            <a:lvl2pPr marL="403433" indent="0">
              <a:buNone/>
              <a:defRPr sz="2471"/>
            </a:lvl2pPr>
            <a:lvl3pPr marL="806867" indent="0">
              <a:buNone/>
              <a:defRPr sz="2118"/>
            </a:lvl3pPr>
            <a:lvl4pPr marL="1210300" indent="0">
              <a:buNone/>
              <a:defRPr sz="1765"/>
            </a:lvl4pPr>
            <a:lvl5pPr marL="1613733" indent="0">
              <a:buNone/>
              <a:defRPr sz="1765"/>
            </a:lvl5pPr>
            <a:lvl6pPr marL="2017166" indent="0">
              <a:buNone/>
              <a:defRPr sz="1765"/>
            </a:lvl6pPr>
            <a:lvl7pPr marL="2420600" indent="0">
              <a:buNone/>
              <a:defRPr sz="1765"/>
            </a:lvl7pPr>
            <a:lvl8pPr marL="2824033" indent="0">
              <a:buNone/>
              <a:defRPr sz="1765"/>
            </a:lvl8pPr>
            <a:lvl9pPr marL="3227466" indent="0">
              <a:buNone/>
              <a:defRPr sz="1765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235"/>
            </a:lvl1pPr>
            <a:lvl2pPr marL="403433" indent="0">
              <a:buNone/>
              <a:defRPr sz="1059"/>
            </a:lvl2pPr>
            <a:lvl3pPr marL="806867" indent="0">
              <a:buNone/>
              <a:defRPr sz="882"/>
            </a:lvl3pPr>
            <a:lvl4pPr marL="1210300" indent="0">
              <a:buNone/>
              <a:defRPr sz="794"/>
            </a:lvl4pPr>
            <a:lvl5pPr marL="1613733" indent="0">
              <a:buNone/>
              <a:defRPr sz="794"/>
            </a:lvl5pPr>
            <a:lvl6pPr marL="2017166" indent="0">
              <a:buNone/>
              <a:defRPr sz="794"/>
            </a:lvl6pPr>
            <a:lvl7pPr marL="2420600" indent="0">
              <a:buNone/>
              <a:defRPr sz="794"/>
            </a:lvl7pPr>
            <a:lvl8pPr marL="2824033" indent="0">
              <a:buNone/>
              <a:defRPr sz="794"/>
            </a:lvl8pPr>
            <a:lvl9pPr marL="3227466" indent="0">
              <a:buNone/>
              <a:defRPr sz="79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3B01-D2A6-496F-8D10-354E6D158806}" type="datetimeFigureOut">
              <a:rPr lang="en-US" altLang="en-US"/>
              <a:pPr>
                <a:defRPr/>
              </a:pPr>
              <a:t>7/14/2021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FEA2-F63A-4EB7-8942-BE3B34000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01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398184" y="76200"/>
            <a:ext cx="964353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987425"/>
            <a:ext cx="109728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9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E25CB-05FC-454D-B9B1-2DF32AD1DA91}" type="datetimeFigureOut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7/14/2021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59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6C7DA3-4589-4A8E-BCF0-31EBE24B89AB}" type="slidenum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76200"/>
            <a:ext cx="222461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318" y="5776913"/>
            <a:ext cx="91016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4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03433" algn="ctr" rtl="0" fontAlgn="base">
        <a:spcBef>
          <a:spcPct val="0"/>
        </a:spcBef>
        <a:spcAft>
          <a:spcPct val="0"/>
        </a:spcAft>
        <a:defRPr sz="3883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806867" algn="ctr" rtl="0" fontAlgn="base">
        <a:spcBef>
          <a:spcPct val="0"/>
        </a:spcBef>
        <a:spcAft>
          <a:spcPct val="0"/>
        </a:spcAft>
        <a:defRPr sz="3883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210300" algn="ctr" rtl="0" fontAlgn="base">
        <a:spcBef>
          <a:spcPct val="0"/>
        </a:spcBef>
        <a:spcAft>
          <a:spcPct val="0"/>
        </a:spcAft>
        <a:defRPr sz="3883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613733" algn="ctr" rtl="0" fontAlgn="base">
        <a:spcBef>
          <a:spcPct val="0"/>
        </a:spcBef>
        <a:spcAft>
          <a:spcPct val="0"/>
        </a:spcAft>
        <a:defRPr sz="3883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016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54050" indent="-250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08063" indent="-201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411288" indent="-201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814513" indent="-201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2188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2099581" y="53650"/>
            <a:ext cx="10092419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03433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806867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210300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613733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What Should a “Maker Engineer” Be Able to Do?</a:t>
            </a:r>
          </a:p>
        </p:txBody>
      </p:sp>
      <p:sp>
        <p:nvSpPr>
          <p:cNvPr id="3" name="Content Placeholder 7"/>
          <p:cNvSpPr txBox="1">
            <a:spLocks noChangeAspect="1"/>
          </p:cNvSpPr>
          <p:nvPr/>
        </p:nvSpPr>
        <p:spPr>
          <a:xfrm>
            <a:off x="-1" y="902382"/>
            <a:ext cx="12283808" cy="5476875"/>
          </a:xfrm>
          <a:prstGeom prst="rect">
            <a:avLst/>
          </a:prstGeom>
        </p:spPr>
        <p:txBody>
          <a:bodyPr/>
          <a:lstStyle>
            <a:lvl1pPr marL="30162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54050" indent="-2508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08063" indent="-201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411288" indent="-201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14513" indent="-201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18883" indent="-201717" algn="l" defTabSz="806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2316" indent="-201717" algn="l" defTabSz="806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5750" indent="-201717" algn="l" defTabSz="806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183" indent="-201717" algn="l" defTabSz="806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2575" marR="0" lvl="0" indent="-30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2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 maker who is </a:t>
            </a:r>
            <a:r>
              <a:rPr kumimoji="0" lang="en-US" sz="282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not an </a:t>
            </a:r>
            <a:r>
              <a:rPr kumimoji="0" lang="en-US" sz="282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engineer is a glorified handyman/technician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							</a:t>
            </a:r>
          </a:p>
          <a:p>
            <a:pPr marL="301625" marR="0" lvl="0" indent="-301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8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An engineer who can design but not build can have a service but can’t make a product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342900" algn="l"/>
              </a:tabLst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8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Entrepreneurially-Minded Learning Course		CAD Drawing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8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Data Acquisition &amp; Control / Test Stands			Process </a:t>
            </a:r>
            <a:r>
              <a:rPr kumimoji="0" lang="en-US" sz="28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Flowsheeting</a:t>
            </a:r>
            <a:endParaRPr kumimoji="0" lang="en-US" sz="28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8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Freshman, Senior, (&amp; more?) Design Experiences	Machine Shop Skills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8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Signals &amp; Systems or Mechatronics				Computer Programming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8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Advanced Visualization Course				</a:t>
            </a:r>
            <a:r>
              <a:rPr kumimoji="0" lang="en-US" sz="28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MakerSpace</a:t>
            </a:r>
            <a:r>
              <a:rPr kumimoji="0" lang="en-US" sz="28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Skills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3429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				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			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2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02575" marR="0" lvl="0" indent="-30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2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34BCA23B-305E-40DA-BE67-1D0E8EFB2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873" y="5807511"/>
            <a:ext cx="13081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3C31289-613E-4FB3-A179-3BFF5ECE93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47"/>
    </mc:Choice>
    <mc:Fallback xmlns="">
      <p:transition spd="slow" advTm="173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2099581" y="42633"/>
            <a:ext cx="10092419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03433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806867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210300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613733" algn="ctr" rtl="0" fontAlgn="base">
              <a:spcBef>
                <a:spcPct val="0"/>
              </a:spcBef>
              <a:spcAft>
                <a:spcPct val="0"/>
              </a:spcAft>
              <a:defRPr sz="388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Expectations for 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Postdisciplinary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Engineer</a:t>
            </a:r>
          </a:p>
        </p:txBody>
      </p:sp>
      <p:sp>
        <p:nvSpPr>
          <p:cNvPr id="3" name="Content Placeholder 7"/>
          <p:cNvSpPr txBox="1">
            <a:spLocks noChangeAspect="1"/>
          </p:cNvSpPr>
          <p:nvPr/>
        </p:nvSpPr>
        <p:spPr>
          <a:xfrm>
            <a:off x="-1" y="792212"/>
            <a:ext cx="12283808" cy="5476875"/>
          </a:xfrm>
          <a:prstGeom prst="rect">
            <a:avLst/>
          </a:prstGeom>
        </p:spPr>
        <p:txBody>
          <a:bodyPr/>
          <a:lstStyle>
            <a:lvl1pPr marL="30162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54050" indent="-2508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08063" indent="-201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411288" indent="-201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14513" indent="-201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18883" indent="-201717" algn="l" defTabSz="806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2316" indent="-201717" algn="l" defTabSz="806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5750" indent="-201717" algn="l" defTabSz="806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183" indent="-201717" algn="l" defTabSz="8068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2575" marR="0" lvl="0" indent="-30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2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 </a:t>
            </a:r>
            <a:r>
              <a:rPr kumimoji="0" lang="en-US" sz="282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postdisciplinary</a:t>
            </a:r>
            <a:r>
              <a:rPr kumimoji="0" lang="en-US" sz="282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engineer can do all aspects of a problem, if given enough time and resources, whereas an interdisciplinary engineer is a jack of many trades and master of </a:t>
            </a:r>
            <a:r>
              <a:rPr kumimoji="0" lang="en-US" sz="2824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&gt;</a:t>
            </a:r>
            <a:r>
              <a:rPr kumimoji="0" lang="en-US" sz="282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1 but not necessarily able to do “everything”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342900" algn="l"/>
              </a:tabLst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8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All “Maker” Skills on prior slide			Thermodynamics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8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Conservation of Mass, Energy &amp; Momentum	Reactor Design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8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Ability to Manage People and Projects		Ability to Market a Product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8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Fluid Mechanics, Heat &amp; Mass Transfer		Process Control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8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Excel, Plotting, Curve Fitting, &amp; Statistics	Can Give a PowerPoint Talk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8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Sufficient Materials Background to Know What Tools to Use to Assess Success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8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Knowledge of Physics, Chemistry, Materials Science &amp; Biology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8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Ability to See How the Field Will Change Before It Does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3429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				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			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2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02575" marR="0" lvl="0" indent="-30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2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4010D309-5940-4180-9946-F662056E3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831" y="5818053"/>
            <a:ext cx="13081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5C9ED94-B79B-4205-B3E8-A5D01CE45A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892"/>
    </mc:Choice>
    <mc:Fallback xmlns="">
      <p:transition spd="slow" advTm="145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Widescreen</PresentationFormat>
  <Paragraphs>24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15_Office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Brenner</dc:creator>
  <cp:lastModifiedBy>James Brenner</cp:lastModifiedBy>
  <cp:revision>1</cp:revision>
  <dcterms:created xsi:type="dcterms:W3CDTF">2021-07-14T17:50:26Z</dcterms:created>
  <dcterms:modified xsi:type="dcterms:W3CDTF">2021-07-14T17:50:57Z</dcterms:modified>
</cp:coreProperties>
</file>