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7" r:id="rId3"/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F4A19-E259-4E39-8C1E-20856ADDB62D}">
          <p14:sldIdLst>
            <p14:sldId id="257"/>
            <p14:sldId id="268"/>
            <p14:sldId id="256"/>
            <p14:sldId id="258"/>
          </p14:sldIdLst>
        </p14:section>
        <p14:section name="Untitled Section" id="{17F1075F-41A1-4C2D-AB8C-C7C7CE41F9E2}">
          <p14:sldIdLst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6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416" autoAdjust="0"/>
    <p:restoredTop sz="94694"/>
  </p:normalViewPr>
  <p:slideViewPr>
    <p:cSldViewPr snapToGrid="0">
      <p:cViewPr varScale="1">
        <p:scale>
          <a:sx n="96" d="100"/>
          <a:sy n="96" d="100"/>
        </p:scale>
        <p:origin x="1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52324-38F7-4AE1-8B40-03C0E65976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2919-A816-4FC5-AC5F-FE51477F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02919-A816-4FC5-AC5F-FE51477F6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ood middle">
            <a:extLst>
              <a:ext uri="{FF2B5EF4-FFF2-40B4-BE49-F238E27FC236}">
                <a16:creationId xmlns:a16="http://schemas.microsoft.com/office/drawing/2014/main" id="{2546355F-4F35-4348-A6EC-9F17F69A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1668464"/>
            <a:ext cx="1219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>
            <a:extLst>
              <a:ext uri="{FF2B5EF4-FFF2-40B4-BE49-F238E27FC236}">
                <a16:creationId xmlns:a16="http://schemas.microsoft.com/office/drawing/2014/main" id="{A19E3A8B-390A-5D48-A147-DF8C6E3248A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4F5042B-0C09-8C45-9D3E-2F915A42CE1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743200" y="1874839"/>
            <a:ext cx="5471584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18288" tIns="18288" rIns="18288" bIns="18288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800" b="0" dirty="0">
                <a:solidFill>
                  <a:srgbClr val="FFFFFF"/>
                </a:solidFill>
                <a:cs typeface="+mn-cs"/>
              </a:rPr>
              <a:t>HRL</a:t>
            </a: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4A3A9860-C5EC-AF48-A2F0-812C2122B905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28800" y="1371601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C7DB622-A756-FE44-BC9E-CE6FD85B112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749367" y="6535739"/>
            <a:ext cx="219286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b="0">
                <a:solidFill>
                  <a:srgbClr val="FFFFFF"/>
                </a:solidFill>
              </a:rPr>
              <a:t>© 2016 FIT Corporation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9C460485-6438-C849-90A8-80E597CC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90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orida Tech Athletics">
            <a:extLst>
              <a:ext uri="{FF2B5EF4-FFF2-40B4-BE49-F238E27FC236}">
                <a16:creationId xmlns:a16="http://schemas.microsoft.com/office/drawing/2014/main" id="{D37C4F40-47E8-3045-944B-40C3E8A5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1" y="152400"/>
            <a:ext cx="2419349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2BD1A18A-97F3-AC4C-9F82-0341ABD0D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7314"/>
            <a:ext cx="12192000" cy="16906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FBABF6EA-D34B-D942-8DC9-6176E086D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8" y="325120"/>
            <a:ext cx="3140348" cy="9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520701" y="2493964"/>
            <a:ext cx="10606617" cy="1470025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48000" y="4106864"/>
            <a:ext cx="8085667" cy="998537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2AD0543-A7F6-D14F-842C-FBFB7B75B7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5753" y="6308726"/>
            <a:ext cx="1927039" cy="4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4C76B1F-3DD1-564D-8861-B4388811E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E27E187-9203-DE4A-89E4-9E9DE925CB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455613"/>
            <a:ext cx="2741084" cy="5942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455613"/>
            <a:ext cx="8024283" cy="5942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61DFE82-3563-BD42-8114-C82AF896F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9C0ED4F4-17E0-544D-A6DD-A1FCD3CB0F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370013"/>
            <a:ext cx="5382683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0013"/>
            <a:ext cx="5382684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DC65D2B-61B6-7B46-BFD2-6458EDC86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58E94DD0-CEDA-EA49-AE1F-9D36D1754C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7485" y="455613"/>
            <a:ext cx="1096856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370013"/>
            <a:ext cx="5382683" cy="243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370013"/>
            <a:ext cx="5382684" cy="243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7484" y="3959225"/>
            <a:ext cx="538268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959225"/>
            <a:ext cx="5382684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4FBD8A8-C996-444D-ABC7-5C9FC64DA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93488C7C-3D2F-F04D-A956-DBEE94251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ood middle">
            <a:extLst>
              <a:ext uri="{FF2B5EF4-FFF2-40B4-BE49-F238E27FC236}">
                <a16:creationId xmlns:a16="http://schemas.microsoft.com/office/drawing/2014/main" id="{9B059B8A-3826-C34C-9A59-6E156C3D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1668464"/>
            <a:ext cx="1219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>
            <a:extLst>
              <a:ext uri="{FF2B5EF4-FFF2-40B4-BE49-F238E27FC236}">
                <a16:creationId xmlns:a16="http://schemas.microsoft.com/office/drawing/2014/main" id="{DF74C26E-FC06-8740-ACE1-BC3B0D9ECC1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8CD7494-88CF-C846-B593-DECD8CA5F4D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743200" y="1874839"/>
            <a:ext cx="5471584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18288" tIns="18288" rIns="18288" bIns="18288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800" b="0" dirty="0">
                <a:solidFill>
                  <a:srgbClr val="FFFFFF"/>
                </a:solidFill>
                <a:cs typeface="+mn-cs"/>
              </a:rPr>
              <a:t>HRL</a:t>
            </a:r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373456D3-A48E-8C43-A19F-99C953D5A8BB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2946400" y="4217988"/>
            <a:ext cx="0" cy="933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A837F413-60B8-6B49-904B-F9915C8B7E5F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28800" y="1371601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B77F6DF-B0FE-964D-95FF-072FA7390A7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749367" y="6535739"/>
            <a:ext cx="219286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b="0">
                <a:solidFill>
                  <a:srgbClr val="FFFFFF"/>
                </a:solidFill>
              </a:rPr>
              <a:t>© 2016 FIT Corporation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A791A0F7-F424-4740-8CF1-FB9116C11A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90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orida Tech Athletics">
            <a:extLst>
              <a:ext uri="{FF2B5EF4-FFF2-40B4-BE49-F238E27FC236}">
                <a16:creationId xmlns:a16="http://schemas.microsoft.com/office/drawing/2014/main" id="{E00FA5B3-8B4B-D64F-A848-C973191A5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1" y="152400"/>
            <a:ext cx="2419349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94685604-A0B9-A544-8F26-2DBFEB1C4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7314"/>
            <a:ext cx="12192000" cy="16906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ECE7773B-D369-7B4A-AC6D-119C520B19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396876"/>
            <a:ext cx="2527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520701" y="2493964"/>
            <a:ext cx="10606617" cy="1470025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48000" y="4106864"/>
            <a:ext cx="8085667" cy="998537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71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11868F6E-6B9C-6149-A38B-7142D98570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A8F6-541E-5A48-9B50-638CC32E91E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9B69524-C39E-2E47-94F3-1BC90901C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F55EAA0-0911-5746-93F5-9F1DF98E1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0CF0-6D1C-9841-8FD7-0D59E27164E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0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370013"/>
            <a:ext cx="5382683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0013"/>
            <a:ext cx="5382684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B14D84C-3ABC-BF43-BB26-DAE475EDE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D71AC46-E7E1-284A-87C6-47FF44B4AF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4B0D-D72A-584C-B253-DDC09578A69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2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D020B51-780E-744C-8B1F-FC49DF473D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A0A9-7EAD-6B4A-9655-DEFB6D6B302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0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7DAF52B9-CCED-F544-98E1-2461275E0B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FBF1-230F-9849-BCFE-2711A2D74ED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9F3AF3-05AA-354A-AEE3-1F39572E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2956" y="6413555"/>
            <a:ext cx="1712844" cy="4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B1AF369F-2B12-3942-BE6D-E1E17CEFD6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6701-5C45-684C-A482-AD57046B2B3D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4579338-C509-BF4F-961B-12CFCB955C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379E-FC11-714F-BC99-77990FEBC38B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2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FD01F8F-C4E8-9447-A79F-F41F227884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23D6-9E2A-8141-812C-58D038ED64C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4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1C55823-074B-904D-B310-E285999DE5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D28F-E454-B441-AB7B-52AB4131DE4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693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455613"/>
            <a:ext cx="2741084" cy="59420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455613"/>
            <a:ext cx="8024283" cy="5942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704B006-3E7C-FC43-91AB-1F7ACD7BB5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F1C2-41C6-5F4F-BAA8-A8518F95C88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4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370013"/>
            <a:ext cx="5382683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0013"/>
            <a:ext cx="5382684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9424FC0F-EF1E-3E4F-8F99-37AA9B36BF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538C-60E0-454F-9D31-6B7E933B58A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7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7485" y="455613"/>
            <a:ext cx="10968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370013"/>
            <a:ext cx="5382683" cy="243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370013"/>
            <a:ext cx="5382684" cy="243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7484" y="3959225"/>
            <a:ext cx="538268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959225"/>
            <a:ext cx="5382684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9D03B8F8-94F2-0A46-A267-FE223428AA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7AC9-EDC1-784F-974B-290F778C5C2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21A27936-A369-F340-A5F2-38859F71D1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30964"/>
            <a:ext cx="7112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370013"/>
            <a:ext cx="5382683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0013"/>
            <a:ext cx="5382684" cy="5027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EC57A2E-26D3-D94A-A3F7-C06AF5D56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58C4FE8-C873-CA4F-A1AE-C89AFA30E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70D8E8DE-54CF-E345-BF25-3408B720AF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30964"/>
            <a:ext cx="7112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9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8956B193-B02D-E94F-9626-D566A5FB86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30964"/>
            <a:ext cx="7112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3C5B325-B39D-C840-8540-2C2C73337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2956" y="6413555"/>
            <a:ext cx="1712844" cy="4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DB680EC2-39A4-E74B-B911-36F5F3565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1DC83834-9B2C-A745-BEEA-5A5EFFCF10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9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1D731AC-7688-764E-B8B8-A2F418058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D37982E-A7D6-404D-97D5-69BEFDAEA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5DEB3A0-E617-6C40-8114-69873BE0E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65485" y="6502400"/>
            <a:ext cx="23156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4BE8DB8-060B-6242-BCC7-DEA2CDE01D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30964"/>
            <a:ext cx="7112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340D-5A38-4403-B4E8-6CED2AFC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>
            <a:extLst>
              <a:ext uri="{FF2B5EF4-FFF2-40B4-BE49-F238E27FC236}">
                <a16:creationId xmlns:a16="http://schemas.microsoft.com/office/drawing/2014/main" id="{D3FBA8C9-D8DC-DF46-8E11-AB940686C7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12700"/>
            <a:ext cx="12111567" cy="458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50512FC6-F6A0-024E-8F54-C15356EB5F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384925"/>
            <a:ext cx="12098867" cy="457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9B42D9E4-60D5-6045-ACFA-F779844D6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455613"/>
            <a:ext cx="1096856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3EE50B-BD8B-0944-AE9E-615E752FB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346201"/>
            <a:ext cx="1096856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 Box 8">
            <a:extLst>
              <a:ext uri="{FF2B5EF4-FFF2-40B4-BE49-F238E27FC236}">
                <a16:creationId xmlns:a16="http://schemas.microsoft.com/office/drawing/2014/main" id="{A779351B-A105-D445-B99F-81AB27C67C0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615" y="88205"/>
            <a:ext cx="187076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00" i="1" dirty="0">
                <a:solidFill>
                  <a:srgbClr val="FFFFFF"/>
                </a:solidFill>
              </a:rPr>
              <a:t>© 2021 Florida Tech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4BFFD5E8-FCA5-064C-81B5-A1577EA8995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0230158" y="1163638"/>
            <a:ext cx="232127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i="1" dirty="0">
                <a:solidFill>
                  <a:srgbClr val="FFFFFF"/>
                </a:solidFill>
              </a:rPr>
              <a:t>The Florida Tech KEEN Team</a:t>
            </a:r>
          </a:p>
        </p:txBody>
      </p:sp>
      <p:pic>
        <p:nvPicPr>
          <p:cNvPr id="17" name="Picture 10" descr="Florida Institute of Technology - Wikipedia">
            <a:extLst>
              <a:ext uri="{FF2B5EF4-FFF2-40B4-BE49-F238E27FC236}">
                <a16:creationId xmlns:a16="http://schemas.microsoft.com/office/drawing/2014/main" id="{3D4B0E4E-C92E-7048-8C79-15DB1E2C85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13" y="21701"/>
            <a:ext cx="1088009" cy="10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70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70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1788" indent="-225425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&gt;"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>
            <a:extLst>
              <a:ext uri="{FF2B5EF4-FFF2-40B4-BE49-F238E27FC236}">
                <a16:creationId xmlns:a16="http://schemas.microsoft.com/office/drawing/2014/main" id="{66F0378F-2FB4-9841-8DEC-A0FCB966DE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>
            <a:extLst>
              <a:ext uri="{FF2B5EF4-FFF2-40B4-BE49-F238E27FC236}">
                <a16:creationId xmlns:a16="http://schemas.microsoft.com/office/drawing/2014/main" id="{60E66334-ED99-8B48-BE3B-085C2FC73E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2714"/>
            <a:ext cx="12192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crop_of_DM04_12_2_blue">
            <a:extLst>
              <a:ext uri="{FF2B5EF4-FFF2-40B4-BE49-F238E27FC236}">
                <a16:creationId xmlns:a16="http://schemas.microsoft.com/office/drawing/2014/main" id="{F07C70B9-624B-7747-9CB8-B556BB2F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C00000">
                <a:tint val="45000"/>
                <a:satMod val="400000"/>
              </a:srgbClr>
            </a:duotone>
          </a:blip>
          <a:srcRect t="27010" b="52106"/>
          <a:stretch>
            <a:fillRect/>
          </a:stretch>
        </p:blipFill>
        <p:spPr bwMode="blackWhite">
          <a:xfrm>
            <a:off x="101600" y="727076"/>
            <a:ext cx="12192000" cy="3810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131881A4-4442-6F46-83F8-68823C56E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346201"/>
            <a:ext cx="1096856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Text Box 8">
            <a:extLst>
              <a:ext uri="{FF2B5EF4-FFF2-40B4-BE49-F238E27FC236}">
                <a16:creationId xmlns:a16="http://schemas.microsoft.com/office/drawing/2014/main" id="{87F71A33-2C32-D246-866D-752D033A71E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20800" y="74613"/>
            <a:ext cx="54373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00" b="0">
                <a:solidFill>
                  <a:srgbClr val="FFFFFF"/>
                </a:solidFill>
              </a:rPr>
              <a:t>HRL</a:t>
            </a:r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4AC26807-491E-5A48-A9FF-919018437F3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749367" y="6535739"/>
            <a:ext cx="219286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b="0">
                <a:solidFill>
                  <a:srgbClr val="FFFFFF"/>
                </a:solidFill>
              </a:rPr>
              <a:t>© 2008 IBM Corporation</a:t>
            </a:r>
          </a:p>
        </p:txBody>
      </p:sp>
      <p:pic>
        <p:nvPicPr>
          <p:cNvPr id="15368" name="Picture 10" descr="ibm_light_gray_logo_300dpi">
            <a:extLst>
              <a:ext uri="{FF2B5EF4-FFF2-40B4-BE49-F238E27FC236}">
                <a16:creationId xmlns:a16="http://schemas.microsoft.com/office/drawing/2014/main" id="{0588AA30-D141-114C-9ABE-AB3604AE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11281834" y="61913"/>
            <a:ext cx="82973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7" name="Rectangle 15">
            <a:extLst>
              <a:ext uri="{FF2B5EF4-FFF2-40B4-BE49-F238E27FC236}">
                <a16:creationId xmlns:a16="http://schemas.microsoft.com/office/drawing/2014/main" id="{2C2BE075-16FB-B54F-97A8-9195031DAE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1" y="6537325"/>
            <a:ext cx="231563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000" b="0">
                <a:solidFill>
                  <a:srgbClr val="FFFFFF"/>
                </a:solidFill>
                <a:ea typeface="Gulim" panose="020B0600000101010101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70" name="Line 16">
            <a:extLst>
              <a:ext uri="{FF2B5EF4-FFF2-40B4-BE49-F238E27FC236}">
                <a16:creationId xmlns:a16="http://schemas.microsoft.com/office/drawing/2014/main" id="{A581F5E4-446A-ED49-9CBB-AFECA223D3F3}"/>
              </a:ext>
            </a:extLst>
          </p:cNvPr>
          <p:cNvSpPr>
            <a:spLocks noChangeShapeType="1"/>
          </p:cNvSpPr>
          <p:nvPr/>
        </p:nvSpPr>
        <p:spPr bwMode="black">
          <a:xfrm>
            <a:off x="1320800" y="146050"/>
            <a:ext cx="0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371" name="Line 17">
            <a:extLst>
              <a:ext uri="{FF2B5EF4-FFF2-40B4-BE49-F238E27FC236}">
                <a16:creationId xmlns:a16="http://schemas.microsoft.com/office/drawing/2014/main" id="{2AFDE110-927C-774F-8B4C-F87025D6F023}"/>
              </a:ext>
            </a:extLst>
          </p:cNvPr>
          <p:cNvSpPr>
            <a:spLocks noChangeShapeType="1"/>
          </p:cNvSpPr>
          <p:nvPr/>
        </p:nvSpPr>
        <p:spPr bwMode="black">
          <a:xfrm>
            <a:off x="1320800" y="6480175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883DEEAA-DE9B-D44F-B4B6-8032142B8A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032000" y="6553201"/>
            <a:ext cx="28448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E57A87-B682-794C-AA63-5B9001E7F43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3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70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70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1788" indent="-225425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&gt;"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unleashed.com/card/2266" TargetMode="External"/><Relationship Id="rId2" Type="http://schemas.openxmlformats.org/officeDocument/2006/relationships/hyperlink" Target="https://engineeringunleashed.com/card/21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ineeringunleashed.com/card/24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-scores.cee.vt.edu/games/home/default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neeringunleashed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3.png"/><Relationship Id="rId4" Type="http://schemas.openxmlformats.org/officeDocument/2006/relationships/hyperlink" Target="https://fit.instructure.com/courses/55114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neeringunleashed.com/card/21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unleashed.com/card/214" TargetMode="External"/><Relationship Id="rId2" Type="http://schemas.openxmlformats.org/officeDocument/2006/relationships/hyperlink" Target="https://www.engineeringunleashed.com/card/234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ineeringunleashed.com/card/200" TargetMode="External"/><Relationship Id="rId4" Type="http://schemas.openxmlformats.org/officeDocument/2006/relationships/hyperlink" Target="https://www.engineeringunleashed.com/card/2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DBC640-A227-4949-B001-18828B354E15}"/>
              </a:ext>
            </a:extLst>
          </p:cNvPr>
          <p:cNvSpPr/>
          <p:nvPr/>
        </p:nvSpPr>
        <p:spPr>
          <a:xfrm>
            <a:off x="370114" y="2274838"/>
            <a:ext cx="512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48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KEEN Faculty Engagement</a:t>
            </a:r>
            <a:br>
              <a:rPr lang="en-CA" sz="48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CA" sz="48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Introduction</a:t>
            </a:r>
            <a:endParaRPr lang="en-CA" sz="4800" b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EBB712-EAD7-2246-B8B3-79FB8989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236028"/>
            <a:ext cx="72607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+mn-cs"/>
            </a:endParaRPr>
          </a:p>
          <a:p>
            <a:pPr algn="ctr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Drs. Marco Carvalho (PI), Sen (Co-PI), Brenner, </a:t>
            </a:r>
            <a:r>
              <a:rPr lang="en-US" altLang="ko-K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Slhoub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, Weaver, Hamed, and Mesa-Arango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86E47-544A-6C41-BF81-3F09FDAA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772" y="4024786"/>
            <a:ext cx="557901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Florida Tech KEEN Team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Tuesday, Sept. 28</a:t>
            </a:r>
            <a:r>
              <a:rPr lang="en-US" alt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40500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D707-43FC-4CF8-8490-FF3CF69A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63" y="776468"/>
            <a:ext cx="7090193" cy="5546047"/>
          </a:xfrm>
        </p:spPr>
        <p:txBody>
          <a:bodyPr anchor="ctr">
            <a:normAutofit/>
          </a:bodyPr>
          <a:lstStyle/>
          <a:p>
            <a:pPr marL="400050" indent="-4000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How to find a card in your discipline</a:t>
            </a:r>
          </a:p>
          <a:p>
            <a:pPr marL="0" indent="0">
              <a:buNone/>
            </a:pPr>
            <a:r>
              <a:rPr lang="en-US" sz="2400" b="1" dirty="0"/>
              <a:t>The One </a:t>
            </a:r>
            <a:r>
              <a:rPr lang="en-US" sz="2400" b="1" dirty="0" err="1"/>
              <a:t>CardDeck</a:t>
            </a:r>
            <a:r>
              <a:rPr lang="en-US" sz="2400" b="1" dirty="0"/>
              <a:t> to Rule Them All</a:t>
            </a:r>
            <a:br>
              <a:rPr lang="en-US" sz="2400" dirty="0"/>
            </a:br>
            <a:r>
              <a:rPr lang="en-US" sz="24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https://engineeringunleashed.com/card/2167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400050" indent="-4000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2020 KEEN fellowship winner:</a:t>
            </a:r>
          </a:p>
          <a:p>
            <a:pPr marL="0" indent="0">
              <a:buNone/>
            </a:pPr>
            <a:r>
              <a:rPr lang="en-US" sz="2400" b="1" dirty="0"/>
              <a:t>Coastal Structures: Designing for Uncertainty, Designing for Failure </a:t>
            </a:r>
            <a:r>
              <a:rPr lang="en-US" sz="24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https://engineeringunleashed.com/card/2266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400050" indent="-4000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How to adapt a card to fit your discipline:</a:t>
            </a:r>
          </a:p>
          <a:p>
            <a:pPr marL="0" indent="0">
              <a:buNone/>
            </a:pPr>
            <a:r>
              <a:rPr lang="en-US" sz="2400" b="1" dirty="0"/>
              <a:t>Roadway Design: Designing for Uncertainty, Designing for Failure</a:t>
            </a:r>
            <a:br>
              <a:rPr lang="en-US" sz="2400" b="1" dirty="0"/>
            </a:br>
            <a:r>
              <a:rPr lang="en-US" sz="24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https://engineeringunleashed.com/card/2450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6B188-5A3C-3946-81F3-C2D326236ADA}"/>
              </a:ext>
            </a:extLst>
          </p:cNvPr>
          <p:cNvSpPr/>
          <p:nvPr/>
        </p:nvSpPr>
        <p:spPr>
          <a:xfrm>
            <a:off x="198349" y="1555323"/>
            <a:ext cx="4297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2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Cards outline activities, modules, courses, etc. they apply EML and can be used to teach concepts or entire courses. </a:t>
            </a:r>
            <a:endParaRPr lang="en-CA" sz="3200" i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7B7EEF3-6867-4121-913D-D3146680DD23}"/>
              </a:ext>
            </a:extLst>
          </p:cNvPr>
          <p:cNvGrpSpPr/>
          <p:nvPr/>
        </p:nvGrpSpPr>
        <p:grpSpPr>
          <a:xfrm>
            <a:off x="1861457" y="1548142"/>
            <a:ext cx="9557658" cy="4776460"/>
            <a:chOff x="1754472" y="1183753"/>
            <a:chExt cx="9477733" cy="53091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71F5F8-1AE5-4CD4-A295-E2C7CEBF0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472" y="1183753"/>
              <a:ext cx="4942310" cy="5257716"/>
            </a:xfrm>
            <a:prstGeom prst="rect">
              <a:avLst/>
            </a:prstGeom>
          </p:spPr>
        </p:pic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726D6389-578F-4525-9681-9EE87AB8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8767" y="1211379"/>
              <a:ext cx="2029472" cy="5257716"/>
            </a:xfrm>
            <a:prstGeom prst="rect">
              <a:avLst/>
            </a:prstGeom>
          </p:spPr>
        </p:pic>
        <p:pic>
          <p:nvPicPr>
            <p:cNvPr id="15" name="Picture 14">
              <a:hlinkClick r:id="rId3"/>
              <a:extLst>
                <a:ext uri="{FF2B5EF4-FFF2-40B4-BE49-F238E27FC236}">
                  <a16:creationId xmlns:a16="http://schemas.microsoft.com/office/drawing/2014/main" id="{8A2121BA-7B82-4741-AD9F-BE5FCF9A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66312" y="3498356"/>
              <a:ext cx="1965893" cy="2994519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DC26479-E28A-8644-BC3F-2506C3CE692D}"/>
              </a:ext>
            </a:extLst>
          </p:cNvPr>
          <p:cNvSpPr txBox="1">
            <a:spLocks/>
          </p:cNvSpPr>
          <p:nvPr/>
        </p:nvSpPr>
        <p:spPr bwMode="auto">
          <a:xfrm>
            <a:off x="588560" y="-92245"/>
            <a:ext cx="9741984" cy="25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+mn-lt"/>
                <a:ea typeface="+mn-ea"/>
                <a:cs typeface="+mn-cs"/>
              </a:rPr>
              <a:t>How Have Florida Tech Faculty Benefited from the Cards?   </a:t>
            </a:r>
            <a:r>
              <a:rPr lang="en-US" sz="3200" dirty="0"/>
              <a:t>(Mesa-Arango)</a:t>
            </a:r>
            <a:endParaRPr lang="en-US" sz="3200" dirty="0">
              <a:latin typeface="+mn-lt"/>
              <a:ea typeface="+mn-ea"/>
              <a:cs typeface="+mn-cs"/>
            </a:endParaRPr>
          </a:p>
          <a:p>
            <a:br>
              <a:rPr lang="en-US" sz="3200" dirty="0">
                <a:latin typeface="+mn-lt"/>
                <a:ea typeface="+mn-ea"/>
                <a:cs typeface="+mn-cs"/>
              </a:rPr>
            </a:br>
            <a:endParaRPr lang="en-US" sz="3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AA755-3429-45DA-A193-F00D8F4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7" y="1014741"/>
            <a:ext cx="10058400" cy="5499369"/>
          </a:xfrm>
        </p:spPr>
        <p:txBody>
          <a:bodyPr anchor="ctr">
            <a:normAutofit/>
          </a:bodyPr>
          <a:lstStyle/>
          <a:p>
            <a:pPr marL="346075" indent="-3460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Basic</a:t>
            </a:r>
          </a:p>
          <a:p>
            <a:pPr marL="687388" lvl="1" indent="-3460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/>
              <a:t>Contact your department’s KEEN members </a:t>
            </a:r>
          </a:p>
          <a:p>
            <a:pPr marL="687388" lvl="1" indent="-3460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/>
              <a:t>Create a free account on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https://www.engineeringunleashed.com</a:t>
            </a:r>
            <a:endParaRPr lang="en-US" sz="1800" dirty="0">
              <a:solidFill>
                <a:schemeClr val="tx2"/>
              </a:solidFill>
            </a:endParaRPr>
          </a:p>
          <a:p>
            <a:pPr marL="687388" lvl="1" indent="-3460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Familiarize yourself on KEEN and EML (start watching videos)</a:t>
            </a:r>
          </a:p>
          <a:p>
            <a:pPr marL="346075" indent="-3460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User</a:t>
            </a:r>
            <a:r>
              <a:rPr lang="en-US" sz="2400" dirty="0"/>
              <a:t> </a:t>
            </a:r>
          </a:p>
          <a:p>
            <a:pPr marL="687388" lvl="1" indent="-3460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/>
              <a:t>Use the cards: download, adapt, and use them in your classes</a:t>
            </a:r>
          </a:p>
          <a:p>
            <a:pPr marL="346075" indent="-3460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Contributor</a:t>
            </a:r>
          </a:p>
          <a:p>
            <a:pPr marL="687388" lvl="1" indent="-3460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/>
              <a:t>Attend the 2020 workshops for EM modules (TBA: Nov. 2020)</a:t>
            </a:r>
          </a:p>
          <a:p>
            <a:pPr marL="687388" lvl="1" indent="-3460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Develop an EM module for your own course (KEEN core team will help)</a:t>
            </a:r>
          </a:p>
          <a:p>
            <a:pPr marL="687388" lvl="1" indent="-3460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Implement the module in your class (KEEN core team will help)</a:t>
            </a:r>
          </a:p>
          <a:p>
            <a:pPr marL="687388" lvl="1" indent="-3460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Publish a card (KEEN core team will help)</a:t>
            </a:r>
          </a:p>
          <a:p>
            <a:pPr marL="687388" lvl="1" indent="-3460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Receive a monetary incentive reward!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6DB7B-AA0A-A842-9421-4BE9520D711F}"/>
              </a:ext>
            </a:extLst>
          </p:cNvPr>
          <p:cNvSpPr txBox="1">
            <a:spLocks/>
          </p:cNvSpPr>
          <p:nvPr/>
        </p:nvSpPr>
        <p:spPr bwMode="auto">
          <a:xfrm>
            <a:off x="653143" y="637268"/>
            <a:ext cx="10515600" cy="7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+mn-lt"/>
                <a:ea typeface="+mn-ea"/>
                <a:cs typeface="+mn-cs"/>
              </a:rPr>
              <a:t>How Can I Join?</a:t>
            </a:r>
          </a:p>
        </p:txBody>
      </p:sp>
    </p:spTree>
    <p:extLst>
      <p:ext uri="{BB962C8B-B14F-4D97-AF65-F5344CB8AC3E}">
        <p14:creationId xmlns:p14="http://schemas.microsoft.com/office/powerpoint/2010/main" val="155854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839912-A3B4-3C4D-B5DF-F01DE0769086}"/>
              </a:ext>
            </a:extLst>
          </p:cNvPr>
          <p:cNvSpPr/>
          <p:nvPr/>
        </p:nvSpPr>
        <p:spPr>
          <a:xfrm>
            <a:off x="3947273" y="1206671"/>
            <a:ext cx="42974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440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Thank You!</a:t>
            </a:r>
          </a:p>
          <a:p>
            <a:pPr algn="ctr">
              <a:defRPr/>
            </a:pPr>
            <a:endParaRPr lang="en-CA" sz="1000" i="1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CA" sz="4400" i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Questions</a:t>
            </a:r>
            <a:endParaRPr lang="en-CA" sz="4400" i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" name="Picture 15" descr="Argue, deabte, democracy, gesture, line, person, question mark icon -  Download on Iconfinder">
            <a:extLst>
              <a:ext uri="{FF2B5EF4-FFF2-40B4-BE49-F238E27FC236}">
                <a16:creationId xmlns:a16="http://schemas.microsoft.com/office/drawing/2014/main" id="{FA52BFF5-E9CE-A642-A3B1-C8B80AB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7109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4A07E8-C07A-654E-A567-6FF19A88A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340D-5A38-4403-B4E8-6CED2AFC5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57C632-D386-BA4E-8082-BB99062315EE}"/>
              </a:ext>
            </a:extLst>
          </p:cNvPr>
          <p:cNvSpPr txBox="1"/>
          <p:nvPr/>
        </p:nvSpPr>
        <p:spPr>
          <a:xfrm>
            <a:off x="653143" y="1756350"/>
            <a:ext cx="10776857" cy="460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EML-focused first year experience (FYE) as an alternate or replacement for traditional FYE courses (not to be funded as part of this grant)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making experience in the first year and at least one other time before senior year, with my Basics of Making course (</a:t>
            </a:r>
            <a:r>
              <a:rPr kumimoji="0" lang="en-US" sz="220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https://fit.instructure.com/courses/551142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offered to juniors, seniors, and grad students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literature review component that addresses pain points for both faculty and students and that is vertically integrated through the curriculum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Discipline-specific skill development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Integrating our research and our teaching as much as possible</a:t>
            </a:r>
          </a:p>
        </p:txBody>
      </p:sp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id="{C8554232-3E62-A34B-BC0F-BE1A3DC18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5544872"/>
            <a:ext cx="609600" cy="609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B5B584-9071-8F47-8D3E-C600C4833EAE}"/>
              </a:ext>
            </a:extLst>
          </p:cNvPr>
          <p:cNvSpPr txBox="1">
            <a:spLocks/>
          </p:cNvSpPr>
          <p:nvPr/>
        </p:nvSpPr>
        <p:spPr bwMode="auto">
          <a:xfrm>
            <a:off x="653143" y="1008328"/>
            <a:ext cx="8318579" cy="7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Elements of A Unified Keen Vision for EM &amp; Research Training</a:t>
            </a:r>
          </a:p>
        </p:txBody>
      </p:sp>
    </p:spTree>
    <p:extLst>
      <p:ext uri="{BB962C8B-B14F-4D97-AF65-F5344CB8AC3E}">
        <p14:creationId xmlns:p14="http://schemas.microsoft.com/office/powerpoint/2010/main" val="13150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C0C5D-3729-C84B-8474-308D2BF8A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54" y="968267"/>
            <a:ext cx="10609476" cy="4700836"/>
          </a:xfrm>
          <a:prstGeom prst="rect">
            <a:avLst/>
          </a:prstGeom>
        </p:spPr>
      </p:pic>
      <p:pic>
        <p:nvPicPr>
          <p:cNvPr id="6" name="Audio 1">
            <a:hlinkClick r:id="" action="ppaction://media"/>
            <a:extLst>
              <a:ext uri="{FF2B5EF4-FFF2-40B4-BE49-F238E27FC236}">
                <a16:creationId xmlns:a16="http://schemas.microsoft.com/office/drawing/2014/main" id="{675CD089-54E7-814B-A3C8-0F1EF3296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5479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32A415-532A-0847-B2B1-7FB28EEF6B8E}"/>
              </a:ext>
            </a:extLst>
          </p:cNvPr>
          <p:cNvSpPr txBox="1">
            <a:spLocks/>
          </p:cNvSpPr>
          <p:nvPr/>
        </p:nvSpPr>
        <p:spPr bwMode="auto">
          <a:xfrm>
            <a:off x="838200" y="1099626"/>
            <a:ext cx="11353800" cy="43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3400" dirty="0">
                <a:solidFill>
                  <a:schemeClr val="tx1"/>
                </a:solidFill>
                <a:cs typeface="Al Bayan Plain" pitchFamily="2" charset="-78"/>
              </a:rPr>
              <a:t>Who are you?</a:t>
            </a:r>
            <a:br>
              <a:rPr lang="en-US" sz="3400" dirty="0">
                <a:solidFill>
                  <a:schemeClr val="tx1"/>
                </a:solidFill>
                <a:cs typeface="Al Bayan Plain" pitchFamily="2" charset="-78"/>
              </a:rPr>
            </a:br>
            <a:r>
              <a:rPr lang="en-US" sz="3400" dirty="0">
                <a:solidFill>
                  <a:schemeClr val="tx1"/>
                </a:solidFill>
                <a:cs typeface="Al Bayan Plain" pitchFamily="2" charset="-78"/>
              </a:rPr>
              <a:t>What course(s) are you teaching?</a:t>
            </a:r>
            <a:br>
              <a:rPr lang="en-US" sz="3400" dirty="0">
                <a:solidFill>
                  <a:schemeClr val="tx1"/>
                </a:solidFill>
                <a:cs typeface="Al Bayan Plain" pitchFamily="2" charset="-78"/>
              </a:rPr>
            </a:br>
            <a:r>
              <a:rPr lang="en-US" sz="3400" dirty="0">
                <a:solidFill>
                  <a:schemeClr val="tx1"/>
                </a:solidFill>
                <a:cs typeface="Al Bayan Plain" pitchFamily="2" charset="-78"/>
              </a:rPr>
              <a:t>What teaching resources do you wish were available?</a:t>
            </a:r>
            <a:br>
              <a:rPr lang="en-US" sz="3400" dirty="0">
                <a:solidFill>
                  <a:schemeClr val="tx1"/>
                </a:solidFill>
                <a:cs typeface="Al Bayan Plain" pitchFamily="2" charset="-78"/>
              </a:rPr>
            </a:br>
            <a:r>
              <a:rPr lang="en-US" sz="3400" dirty="0">
                <a:solidFill>
                  <a:schemeClr val="tx1"/>
                </a:solidFill>
                <a:cs typeface="Al Bayan Plain" pitchFamily="2" charset="-78"/>
              </a:rPr>
              <a:t>How can we (KEEN team) help?</a:t>
            </a:r>
            <a:endParaRPr lang="en-US" sz="3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880DCE-9299-BD4A-A8F2-BF76E9A1E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340D-5A38-4403-B4E8-6CED2AFC5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341C-3077-49ED-B754-26D56553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626"/>
            <a:ext cx="10515600" cy="4348264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KEEN?</a:t>
            </a:r>
            <a:b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is Florida Tech involved in KEEN?</a:t>
            </a:r>
            <a:b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educators like me benefit from KEEN?</a:t>
            </a:r>
            <a:b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my colleagues doing it?</a:t>
            </a:r>
            <a:b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I join?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8EFE5-0A42-9543-BBDA-8BC68CAB1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340D-5A38-4403-B4E8-6CED2AFC5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AA755-3429-45DA-A193-F00D8F4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913"/>
            <a:ext cx="10515600" cy="3602376"/>
          </a:xfrm>
        </p:spPr>
        <p:txBody>
          <a:bodyPr>
            <a:normAutofit fontScale="92500"/>
          </a:bodyPr>
          <a:lstStyle/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 part of the Kern Family Foundation (kffdn.org)</a:t>
            </a:r>
          </a:p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 network of over 3000 engineering faculty from over 50 U.S. schools</a:t>
            </a:r>
          </a:p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Mission: “</a:t>
            </a:r>
            <a:r>
              <a:rPr lang="en-US" sz="2400" i="1" dirty="0">
                <a:solidFill>
                  <a:srgbClr val="92D050"/>
                </a:solidFill>
              </a:rPr>
              <a:t>To graduate engineers with an </a:t>
            </a:r>
            <a:r>
              <a:rPr lang="en-US" sz="2400" i="1" u="sng" dirty="0">
                <a:solidFill>
                  <a:srgbClr val="92D050"/>
                </a:solidFill>
              </a:rPr>
              <a:t>entrepreneurial mindset (EM)</a:t>
            </a:r>
            <a:r>
              <a:rPr lang="en-US" sz="2400" i="1" dirty="0">
                <a:solidFill>
                  <a:srgbClr val="92D050"/>
                </a:solidFill>
              </a:rPr>
              <a:t> so they can create personal, economic, and societal value through a lifetime 	       of meaningful work</a:t>
            </a:r>
            <a:r>
              <a:rPr lang="en-US" sz="2400" i="1" dirty="0">
                <a:solidFill>
                  <a:srgbClr val="00B050"/>
                </a:solidFill>
              </a:rPr>
              <a:t>.</a:t>
            </a:r>
            <a:r>
              <a:rPr lang="en-US" sz="2400" dirty="0"/>
              <a:t>”</a:t>
            </a:r>
          </a:p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Transform engineering education through the collaboration of faculty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F72F0-66C7-458F-A4F0-239CAFEAC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3" b="10863"/>
          <a:stretch/>
        </p:blipFill>
        <p:spPr>
          <a:xfrm>
            <a:off x="7626716" y="1134475"/>
            <a:ext cx="2696986" cy="116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E89F0E-2273-6C4E-86F7-456992FFD048}"/>
              </a:ext>
            </a:extLst>
          </p:cNvPr>
          <p:cNvSpPr/>
          <p:nvPr/>
        </p:nvSpPr>
        <p:spPr>
          <a:xfrm>
            <a:off x="2076213" y="786853"/>
            <a:ext cx="55505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4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The Kern Entrepreneurial Engineering Network</a:t>
            </a:r>
            <a:endParaRPr lang="en-CA" sz="3400" b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67D1F5-1BC2-4FB7-A08C-A2346B3BA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4" b="-1"/>
          <a:stretch/>
        </p:blipFill>
        <p:spPr>
          <a:xfrm>
            <a:off x="159911" y="547550"/>
            <a:ext cx="3643818" cy="2652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00531-D02D-48F1-894B-8C6BE8EB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69" y="473256"/>
            <a:ext cx="3847004" cy="2810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15396-04DE-4A6B-9DC3-2CA7044E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08" y="3285258"/>
            <a:ext cx="3847005" cy="296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66F68-19AD-4FE4-8261-3FCB648AA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5" y="3391791"/>
            <a:ext cx="3390114" cy="2834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0071E-DE2C-4F7F-8FC6-617722384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962" y="5527207"/>
            <a:ext cx="3942202" cy="699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DF1D30-D184-E041-98EB-59C67AB26AC5}"/>
              </a:ext>
            </a:extLst>
          </p:cNvPr>
          <p:cNvSpPr/>
          <p:nvPr/>
        </p:nvSpPr>
        <p:spPr>
          <a:xfrm>
            <a:off x="3335039" y="1718609"/>
            <a:ext cx="478863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4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KEEN Partner Schools</a:t>
            </a:r>
            <a:br>
              <a:rPr lang="en-CA" sz="34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br>
              <a:rPr lang="en-CA" sz="34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CA" sz="2800" i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“network of faculty </a:t>
            </a:r>
            <a:br>
              <a:rPr lang="en-CA" sz="2800" i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CA" sz="2800" i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rather than schools”</a:t>
            </a:r>
          </a:p>
        </p:txBody>
      </p:sp>
    </p:spTree>
    <p:extLst>
      <p:ext uri="{BB962C8B-B14F-4D97-AF65-F5344CB8AC3E}">
        <p14:creationId xmlns:p14="http://schemas.microsoft.com/office/powerpoint/2010/main" val="407233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64DC-3A0A-42E3-BFEF-92512093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6388183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What is the Entrepreneurial Mindset (EM)?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A4E8B7-5378-45DA-B3DD-97BB6BE999D1}"/>
              </a:ext>
            </a:extLst>
          </p:cNvPr>
          <p:cNvSpPr txBox="1">
            <a:spLocks/>
          </p:cNvSpPr>
          <p:nvPr/>
        </p:nvSpPr>
        <p:spPr bwMode="auto">
          <a:xfrm>
            <a:off x="590719" y="2330505"/>
            <a:ext cx="5278066" cy="3979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4572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CURIOSITY: </a:t>
            </a:r>
            <a:r>
              <a:rPr lang="en-US" sz="2400" dirty="0"/>
              <a:t>Helps individuals investigate and understand a rapidly changing world.</a:t>
            </a:r>
          </a:p>
          <a:p>
            <a:pPr marL="4572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CONNECTIONS: </a:t>
            </a:r>
            <a:r>
              <a:rPr lang="en-US" sz="2400" dirty="0"/>
              <a:t>Making connections between unrelated areas often provides innovative solutions. </a:t>
            </a:r>
          </a:p>
          <a:p>
            <a:pPr marL="4572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CREATING VALUE: </a:t>
            </a:r>
            <a:r>
              <a:rPr lang="en-US" sz="2400" dirty="0"/>
              <a:t>“Innovative solutions are most meaningful when they create extraordinary value for others.”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DA634-2DA8-478D-9276-79F7AA956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8"/>
          <a:stretch/>
        </p:blipFill>
        <p:spPr>
          <a:xfrm>
            <a:off x="7083423" y="1142651"/>
            <a:ext cx="5044595" cy="2119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78572-76C4-45AF-A745-238C992B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4" r="9828" b="19927"/>
          <a:stretch/>
        </p:blipFill>
        <p:spPr>
          <a:xfrm>
            <a:off x="7549880" y="3494417"/>
            <a:ext cx="4311738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64DC-3A0A-42E3-BFEF-92512093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637268"/>
            <a:ext cx="10515600" cy="7114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How is Florida Tech involved in KEEN?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AA755-3429-45DA-A193-F00D8F4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7" y="1511958"/>
            <a:ext cx="8242376" cy="4616701"/>
          </a:xfrm>
        </p:spPr>
        <p:txBody>
          <a:bodyPr anchor="ctr">
            <a:normAutofit fontScale="92500"/>
          </a:bodyPr>
          <a:lstStyle/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/>
              <a:t>Currently on the second institutional grant from KEEN</a:t>
            </a:r>
          </a:p>
          <a:p>
            <a:pPr marL="520700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/>
          </a:p>
          <a:p>
            <a:pPr marL="862013" lvl="1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PI:</a:t>
            </a:r>
            <a:r>
              <a:rPr lang="en-US" sz="2000" dirty="0"/>
              <a:t> 		Dr. Marco Carvalho, EVP-A and Provost</a:t>
            </a:r>
          </a:p>
          <a:p>
            <a:pPr marL="862013" lvl="1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Core Team:</a:t>
            </a:r>
            <a:r>
              <a:rPr lang="en-US" sz="2200" dirty="0"/>
              <a:t>	Drs. Brenner, </a:t>
            </a:r>
            <a:r>
              <a:rPr lang="en-US" sz="2200" dirty="0" err="1"/>
              <a:t>Slhoub</a:t>
            </a:r>
            <a:r>
              <a:rPr lang="en-US" sz="2200" dirty="0"/>
              <a:t>, Weaver, Hamed, 			Mesa-Arango, and Sen (Co-PI)</a:t>
            </a:r>
          </a:p>
          <a:p>
            <a:pPr marL="862013" lvl="1" indent="-520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Purpose:</a:t>
            </a:r>
            <a:r>
              <a:rPr lang="en-US" sz="2200" dirty="0"/>
              <a:t>	Improve undergraduate education by 				fostering EM Develop methodology for EM 			in STEM through making experiences</a:t>
            </a:r>
          </a:p>
          <a:p>
            <a:pPr marL="800100" lvl="1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Focus:		</a:t>
            </a:r>
            <a:r>
              <a:rPr lang="en-US" sz="2200" u="sng" dirty="0"/>
              <a:t>Faculty engagement across STEM campus</a:t>
            </a:r>
          </a:p>
          <a:p>
            <a:pPr lvl="2"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942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AA755-3429-45DA-A193-F00D8F4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7036"/>
            <a:ext cx="11353801" cy="4962549"/>
          </a:xfrm>
        </p:spPr>
        <p:txBody>
          <a:bodyPr anchor="ctr">
            <a:normAutofit fontScale="92500"/>
          </a:bodyPr>
          <a:lstStyle/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Fostering EM can make you a better educator</a:t>
            </a:r>
          </a:p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 growing body of shared instructional resources (CARDS)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/>
              <a:t>1600+ educational modules, created by faculty of the network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Slides, syllabi, notes, assignments, rubrics, sample work, and instructions for adopting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Stored in card form at engineeringunleashed.com (need only a free account)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Gateway: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https://www.engineeringunleashed.com/card/2167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An opportunity to contribute your content to the network</a:t>
            </a: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Financial incentives available for different levels of engagement</a:t>
            </a: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Paid travel to KEEN conferences, trainings, and workshops – excellent feedback</a:t>
            </a: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The KEEN core team will help you every step of the way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0EC72-B785-A449-A396-708ED04DA781}"/>
              </a:ext>
            </a:extLst>
          </p:cNvPr>
          <p:cNvSpPr txBox="1">
            <a:spLocks/>
          </p:cNvSpPr>
          <p:nvPr/>
        </p:nvSpPr>
        <p:spPr bwMode="auto">
          <a:xfrm>
            <a:off x="653143" y="637268"/>
            <a:ext cx="10515600" cy="7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+mn-lt"/>
                <a:ea typeface="+mn-ea"/>
                <a:cs typeface="+mn-cs"/>
              </a:rPr>
              <a:t>How do educators like me benefit from KEEN?</a:t>
            </a:r>
          </a:p>
        </p:txBody>
      </p:sp>
    </p:spTree>
    <p:extLst>
      <p:ext uri="{BB962C8B-B14F-4D97-AF65-F5344CB8AC3E}">
        <p14:creationId xmlns:p14="http://schemas.microsoft.com/office/powerpoint/2010/main" val="18732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AA755-3429-45DA-A193-F00D8F4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257"/>
            <a:ext cx="11244944" cy="4932744"/>
          </a:xfrm>
        </p:spPr>
        <p:txBody>
          <a:bodyPr anchor="ctr">
            <a:normAutofit/>
          </a:bodyPr>
          <a:lstStyle/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~50 of 90 fulltime </a:t>
            </a:r>
            <a:r>
              <a:rPr lang="en-US" sz="2000" dirty="0" err="1"/>
              <a:t>CoES</a:t>
            </a:r>
            <a:r>
              <a:rPr lang="en-US" sz="2000" dirty="0"/>
              <a:t> faculty are engaged at different levels</a:t>
            </a:r>
          </a:p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15 COES faculty trained in EM through on-campus workshops (Fall 2019)</a:t>
            </a:r>
          </a:p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15 modules and cards by Florida Tech faculty members</a:t>
            </a:r>
          </a:p>
          <a:p>
            <a:pPr marL="466725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Recent examples of EM modules from the Fa19 on-campus workshops here at Florida Tech: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/>
              <a:t>Najafi</a:t>
            </a:r>
            <a:r>
              <a:rPr lang="en-US" dirty="0"/>
              <a:t>: </a:t>
            </a:r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 Sustainability: A Semester-Long Assignment    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https://www.engineeringunleashed.com/card/2348</a:t>
            </a:r>
            <a:endParaRPr lang="en-US" dirty="0">
              <a:solidFill>
                <a:schemeClr val="tx2"/>
              </a:solidFill>
            </a:endParaRP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err="1"/>
              <a:t>Suksawang</a:t>
            </a:r>
            <a:r>
              <a:rPr lang="en-US" sz="1800" dirty="0"/>
              <a:t>: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Timber Building Design Challenge     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https://www.engineeringunleashed.com/card/214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/>
              <a:t>Kishore</a:t>
            </a:r>
            <a:r>
              <a:rPr lang="en-US" sz="1800" dirty="0"/>
              <a:t>: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Self-Learning Biomaterial Selection Module     </a:t>
            </a: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https://www.engineeringunleashed.com/card/210</a:t>
            </a:r>
            <a:endParaRPr lang="en-US" dirty="0">
              <a:solidFill>
                <a:schemeClr val="tx2"/>
              </a:solidFill>
            </a:endParaRPr>
          </a:p>
          <a:p>
            <a:pPr marL="808038" lvl="1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/>
              <a:t>Mesa</a:t>
            </a:r>
            <a:r>
              <a:rPr lang="en-US" sz="1800" dirty="0"/>
              <a:t>: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3Cs in Research-Based Project Evaluation     </a:t>
            </a:r>
            <a:r>
              <a:rPr lang="en-US" sz="18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https://engineeringunleashed.com/card/200</a:t>
            </a:r>
            <a:endParaRPr lang="en-US" sz="1800" dirty="0">
              <a:solidFill>
                <a:schemeClr val="tx2"/>
              </a:solidFill>
            </a:endParaRP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2020 KEEN conference: 15 </a:t>
            </a:r>
            <a:r>
              <a:rPr lang="en-US" sz="2000" dirty="0" err="1"/>
              <a:t>CoES</a:t>
            </a:r>
            <a:r>
              <a:rPr lang="en-US" sz="2000" dirty="0"/>
              <a:t> faculty from Florida Tech attended </a:t>
            </a:r>
          </a:p>
          <a:p>
            <a:pPr marL="466725" lvl="0" indent="-4667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/>
              <a:t>~1,155 of 1,513 </a:t>
            </a:r>
            <a:r>
              <a:rPr lang="en-US" sz="2000" dirty="0" err="1"/>
              <a:t>CoES</a:t>
            </a:r>
            <a:r>
              <a:rPr lang="en-US" sz="2000" dirty="0"/>
              <a:t> students have been exposed to EM modules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8B3F3-F5AA-E64B-A371-2A6C57795F7E}"/>
              </a:ext>
            </a:extLst>
          </p:cNvPr>
          <p:cNvSpPr txBox="1">
            <a:spLocks/>
          </p:cNvSpPr>
          <p:nvPr/>
        </p:nvSpPr>
        <p:spPr bwMode="auto">
          <a:xfrm>
            <a:off x="653143" y="637268"/>
            <a:ext cx="10515600" cy="7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+mn-lt"/>
                <a:ea typeface="+mn-ea"/>
                <a:cs typeface="+mn-cs"/>
              </a:rPr>
              <a:t>Are my colleagues doing it?</a:t>
            </a:r>
          </a:p>
        </p:txBody>
      </p:sp>
    </p:spTree>
    <p:extLst>
      <p:ext uri="{BB962C8B-B14F-4D97-AF65-F5344CB8AC3E}">
        <p14:creationId xmlns:p14="http://schemas.microsoft.com/office/powerpoint/2010/main" val="3193797919"/>
      </p:ext>
    </p:extLst>
  </p:cSld>
  <p:clrMapOvr>
    <a:masterClrMapping/>
  </p:clrMapOvr>
</p:sld>
</file>

<file path=ppt/theme/theme1.xml><?xml version="1.0" encoding="utf-8"?>
<a:theme xmlns:a="http://schemas.openxmlformats.org/drawingml/2006/main" name="ESLM Light">
  <a:themeElements>
    <a:clrScheme name="ESLM Light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SLM 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SLM Light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LM Light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LM Light">
  <a:themeElements>
    <a:clrScheme name="ESLM Light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SLM 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SLM Light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LM Light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955</Words>
  <Application>Microsoft Office PowerPoint</Application>
  <PresentationFormat>Widescreen</PresentationFormat>
  <Paragraphs>82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ESLM Light</vt:lpstr>
      <vt:lpstr>1_ESLM Light</vt:lpstr>
      <vt:lpstr>PowerPoint Presentation</vt:lpstr>
      <vt:lpstr>PowerPoint Presentation</vt:lpstr>
      <vt:lpstr>What is KEEN? How is Florida Tech involved in KEEN? How do educators like me benefit from KEEN? Are my colleagues doing it? How can I join?</vt:lpstr>
      <vt:lpstr>PowerPoint Presentation</vt:lpstr>
      <vt:lpstr>PowerPoint Presentation</vt:lpstr>
      <vt:lpstr>What is the Entrepreneurial Mindset (EM)?</vt:lpstr>
      <vt:lpstr>How is Florida Tech involved in KEEN?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KEEN Faculty Engagement</dc:title>
  <dc:creator>Chiradeep Sen</dc:creator>
  <cp:lastModifiedBy>Khaled Slhoub</cp:lastModifiedBy>
  <cp:revision>130</cp:revision>
  <dcterms:created xsi:type="dcterms:W3CDTF">2020-10-23T12:59:58Z</dcterms:created>
  <dcterms:modified xsi:type="dcterms:W3CDTF">2022-01-27T15:43:49Z</dcterms:modified>
</cp:coreProperties>
</file>