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374904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Brosla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5850" y="-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76375" y="685800"/>
            <a:ext cx="3905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991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68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277970" y="13765440"/>
            <a:ext cx="34934460" cy="538752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76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277970" y="2848160"/>
            <a:ext cx="34934460" cy="366528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277970" y="7375840"/>
            <a:ext cx="3493446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874520" lvl="0" indent="-140589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749040" lvl="1" indent="-1301750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2pPr>
            <a:lvl3pPr marL="5623560" lvl="2" indent="-1301750">
              <a:spcBef>
                <a:spcPts val="6560"/>
              </a:spcBef>
              <a:spcAft>
                <a:spcPts val="0"/>
              </a:spcAft>
              <a:buSzPts val="1400"/>
              <a:buChar char="■"/>
              <a:defRPr/>
            </a:lvl3pPr>
            <a:lvl4pPr marL="7498080" lvl="3" indent="-1301750">
              <a:spcBef>
                <a:spcPts val="6560"/>
              </a:spcBef>
              <a:spcAft>
                <a:spcPts val="0"/>
              </a:spcAft>
              <a:buSzPts val="1400"/>
              <a:buChar char="●"/>
              <a:defRPr/>
            </a:lvl4pPr>
            <a:lvl5pPr marL="9372600" lvl="4" indent="-1301750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5pPr>
            <a:lvl6pPr marL="11247120" lvl="5" indent="-1301750">
              <a:spcBef>
                <a:spcPts val="6560"/>
              </a:spcBef>
              <a:spcAft>
                <a:spcPts val="0"/>
              </a:spcAft>
              <a:buSzPts val="1400"/>
              <a:buChar char="■"/>
              <a:defRPr/>
            </a:lvl6pPr>
            <a:lvl7pPr marL="13121640" lvl="6" indent="-1301750">
              <a:spcBef>
                <a:spcPts val="6560"/>
              </a:spcBef>
              <a:spcAft>
                <a:spcPts val="0"/>
              </a:spcAft>
              <a:buSzPts val="1400"/>
              <a:buChar char="●"/>
              <a:defRPr/>
            </a:lvl7pPr>
            <a:lvl8pPr marL="14996160" lvl="7" indent="-1301750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8pPr>
            <a:lvl9pPr marL="16870680" lvl="8" indent="-1301750">
              <a:spcBef>
                <a:spcPts val="6560"/>
              </a:spcBef>
              <a:spcAft>
                <a:spcPts val="6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277970" y="2848160"/>
            <a:ext cx="34934460" cy="366528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277970" y="7375840"/>
            <a:ext cx="1639959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874520" lvl="0" indent="-130175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40"/>
            </a:lvl1pPr>
            <a:lvl2pPr marL="3749040" lvl="1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2pPr>
            <a:lvl3pPr marL="5623560" lvl="2" indent="-1249680">
              <a:spcBef>
                <a:spcPts val="6560"/>
              </a:spcBef>
              <a:spcAft>
                <a:spcPts val="0"/>
              </a:spcAft>
              <a:buSzPts val="1200"/>
              <a:buChar char="■"/>
              <a:defRPr sz="4920"/>
            </a:lvl3pPr>
            <a:lvl4pPr marL="7498080" lvl="3" indent="-1249680">
              <a:spcBef>
                <a:spcPts val="6560"/>
              </a:spcBef>
              <a:spcAft>
                <a:spcPts val="0"/>
              </a:spcAft>
              <a:buSzPts val="1200"/>
              <a:buChar char="●"/>
              <a:defRPr sz="4920"/>
            </a:lvl4pPr>
            <a:lvl5pPr marL="9372600" lvl="4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5pPr>
            <a:lvl6pPr marL="11247120" lvl="5" indent="-1249680">
              <a:spcBef>
                <a:spcPts val="6560"/>
              </a:spcBef>
              <a:spcAft>
                <a:spcPts val="0"/>
              </a:spcAft>
              <a:buSzPts val="1200"/>
              <a:buChar char="■"/>
              <a:defRPr sz="4920"/>
            </a:lvl6pPr>
            <a:lvl7pPr marL="13121640" lvl="6" indent="-1249680">
              <a:spcBef>
                <a:spcPts val="6560"/>
              </a:spcBef>
              <a:spcAft>
                <a:spcPts val="0"/>
              </a:spcAft>
              <a:buSzPts val="1200"/>
              <a:buChar char="●"/>
              <a:defRPr sz="4920"/>
            </a:lvl7pPr>
            <a:lvl8pPr marL="14996160" lvl="7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8pPr>
            <a:lvl9pPr marL="16870680" lvl="8" indent="-1249680">
              <a:spcBef>
                <a:spcPts val="6560"/>
              </a:spcBef>
              <a:spcAft>
                <a:spcPts val="6560"/>
              </a:spcAft>
              <a:buSzPts val="1200"/>
              <a:buChar char="■"/>
              <a:defRPr sz="492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19812840" y="7375840"/>
            <a:ext cx="16399590" cy="218649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874520" lvl="0" indent="-130175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40"/>
            </a:lvl1pPr>
            <a:lvl2pPr marL="3749040" lvl="1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2pPr>
            <a:lvl3pPr marL="5623560" lvl="2" indent="-1249680">
              <a:spcBef>
                <a:spcPts val="6560"/>
              </a:spcBef>
              <a:spcAft>
                <a:spcPts val="0"/>
              </a:spcAft>
              <a:buSzPts val="1200"/>
              <a:buChar char="■"/>
              <a:defRPr sz="4920"/>
            </a:lvl3pPr>
            <a:lvl4pPr marL="7498080" lvl="3" indent="-1249680">
              <a:spcBef>
                <a:spcPts val="6560"/>
              </a:spcBef>
              <a:spcAft>
                <a:spcPts val="0"/>
              </a:spcAft>
              <a:buSzPts val="1200"/>
              <a:buChar char="●"/>
              <a:defRPr sz="4920"/>
            </a:lvl4pPr>
            <a:lvl5pPr marL="9372600" lvl="4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5pPr>
            <a:lvl6pPr marL="11247120" lvl="5" indent="-1249680">
              <a:spcBef>
                <a:spcPts val="6560"/>
              </a:spcBef>
              <a:spcAft>
                <a:spcPts val="0"/>
              </a:spcAft>
              <a:buSzPts val="1200"/>
              <a:buChar char="■"/>
              <a:defRPr sz="4920"/>
            </a:lvl6pPr>
            <a:lvl7pPr marL="13121640" lvl="6" indent="-1249680">
              <a:spcBef>
                <a:spcPts val="6560"/>
              </a:spcBef>
              <a:spcAft>
                <a:spcPts val="0"/>
              </a:spcAft>
              <a:buSzPts val="1200"/>
              <a:buChar char="●"/>
              <a:defRPr sz="4920"/>
            </a:lvl7pPr>
            <a:lvl8pPr marL="14996160" lvl="7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8pPr>
            <a:lvl9pPr marL="16870680" lvl="8" indent="-1249680">
              <a:spcBef>
                <a:spcPts val="6560"/>
              </a:spcBef>
              <a:spcAft>
                <a:spcPts val="6560"/>
              </a:spcAft>
              <a:buSzPts val="1200"/>
              <a:buChar char="■"/>
              <a:defRPr sz="492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277970" y="2848160"/>
            <a:ext cx="34934460" cy="366528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277970" y="3555840"/>
            <a:ext cx="11512800" cy="483648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984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77970" y="8893440"/>
            <a:ext cx="11512800" cy="2034816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874520" lvl="0" indent="-124968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20"/>
            </a:lvl1pPr>
            <a:lvl2pPr marL="3749040" lvl="1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2pPr>
            <a:lvl3pPr marL="5623560" lvl="2" indent="-1249680">
              <a:spcBef>
                <a:spcPts val="6560"/>
              </a:spcBef>
              <a:spcAft>
                <a:spcPts val="0"/>
              </a:spcAft>
              <a:buSzPts val="1200"/>
              <a:buChar char="■"/>
              <a:defRPr sz="4920"/>
            </a:lvl3pPr>
            <a:lvl4pPr marL="7498080" lvl="3" indent="-1249680">
              <a:spcBef>
                <a:spcPts val="6560"/>
              </a:spcBef>
              <a:spcAft>
                <a:spcPts val="0"/>
              </a:spcAft>
              <a:buSzPts val="1200"/>
              <a:buChar char="●"/>
              <a:defRPr sz="4920"/>
            </a:lvl4pPr>
            <a:lvl5pPr marL="9372600" lvl="4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5pPr>
            <a:lvl6pPr marL="11247120" lvl="5" indent="-1249680">
              <a:spcBef>
                <a:spcPts val="6560"/>
              </a:spcBef>
              <a:spcAft>
                <a:spcPts val="0"/>
              </a:spcAft>
              <a:buSzPts val="1200"/>
              <a:buChar char="■"/>
              <a:defRPr sz="4920"/>
            </a:lvl6pPr>
            <a:lvl7pPr marL="13121640" lvl="6" indent="-1249680">
              <a:spcBef>
                <a:spcPts val="6560"/>
              </a:spcBef>
              <a:spcAft>
                <a:spcPts val="0"/>
              </a:spcAft>
              <a:buSzPts val="1200"/>
              <a:buChar char="●"/>
              <a:defRPr sz="4920"/>
            </a:lvl7pPr>
            <a:lvl8pPr marL="14996160" lvl="7" indent="-1249680">
              <a:spcBef>
                <a:spcPts val="6560"/>
              </a:spcBef>
              <a:spcAft>
                <a:spcPts val="0"/>
              </a:spcAft>
              <a:buSzPts val="1200"/>
              <a:buChar char="○"/>
              <a:defRPr sz="4920"/>
            </a:lvl8pPr>
            <a:lvl9pPr marL="16870680" lvl="8" indent="-1249680">
              <a:spcBef>
                <a:spcPts val="6560"/>
              </a:spcBef>
              <a:spcAft>
                <a:spcPts val="6560"/>
              </a:spcAft>
              <a:buSzPts val="1200"/>
              <a:buChar char="■"/>
              <a:defRPr sz="492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010025" y="2880960"/>
            <a:ext cx="26107980" cy="2618112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1968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18745200" y="-800"/>
            <a:ext cx="187452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74842" tIns="374842" rIns="374842" bIns="374842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8286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088550" y="7892320"/>
            <a:ext cx="16585320" cy="948672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722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088550" y="17939680"/>
            <a:ext cx="16585320" cy="790464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1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20251950" y="4634080"/>
            <a:ext cx="15731700" cy="2364864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1874520" lvl="0" indent="-140589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749040" lvl="1" indent="-1301750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2pPr>
            <a:lvl3pPr marL="5623560" lvl="2" indent="-1301750">
              <a:spcBef>
                <a:spcPts val="6560"/>
              </a:spcBef>
              <a:spcAft>
                <a:spcPts val="0"/>
              </a:spcAft>
              <a:buSzPts val="1400"/>
              <a:buChar char="■"/>
              <a:defRPr/>
            </a:lvl3pPr>
            <a:lvl4pPr marL="7498080" lvl="3" indent="-1301750">
              <a:spcBef>
                <a:spcPts val="6560"/>
              </a:spcBef>
              <a:spcAft>
                <a:spcPts val="0"/>
              </a:spcAft>
              <a:buSzPts val="1400"/>
              <a:buChar char="●"/>
              <a:defRPr/>
            </a:lvl4pPr>
            <a:lvl5pPr marL="9372600" lvl="4" indent="-1301750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5pPr>
            <a:lvl6pPr marL="11247120" lvl="5" indent="-1301750">
              <a:spcBef>
                <a:spcPts val="6560"/>
              </a:spcBef>
              <a:spcAft>
                <a:spcPts val="0"/>
              </a:spcAft>
              <a:buSzPts val="1400"/>
              <a:buChar char="■"/>
              <a:defRPr/>
            </a:lvl6pPr>
            <a:lvl7pPr marL="13121640" lvl="6" indent="-1301750">
              <a:spcBef>
                <a:spcPts val="6560"/>
              </a:spcBef>
              <a:spcAft>
                <a:spcPts val="0"/>
              </a:spcAft>
              <a:buSzPts val="1400"/>
              <a:buChar char="●"/>
              <a:defRPr/>
            </a:lvl7pPr>
            <a:lvl8pPr marL="14996160" lvl="7" indent="-1301750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8pPr>
            <a:lvl9pPr marL="16870680" lvl="8" indent="-1301750">
              <a:spcBef>
                <a:spcPts val="6560"/>
              </a:spcBef>
              <a:spcAft>
                <a:spcPts val="6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277970" y="27075680"/>
            <a:ext cx="24595080" cy="387264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1874520" lvl="0" indent="-9372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77970" y="7079200"/>
            <a:ext cx="34934460" cy="12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49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77970" y="20174240"/>
            <a:ext cx="34934460" cy="83251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874520" lvl="0" indent="-140589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3749040" lvl="1" indent="-1301750" algn="ctr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2pPr>
            <a:lvl3pPr marL="5623560" lvl="2" indent="-1301750" algn="ctr">
              <a:spcBef>
                <a:spcPts val="6560"/>
              </a:spcBef>
              <a:spcAft>
                <a:spcPts val="0"/>
              </a:spcAft>
              <a:buSzPts val="1400"/>
              <a:buChar char="■"/>
              <a:defRPr/>
            </a:lvl3pPr>
            <a:lvl4pPr marL="7498080" lvl="3" indent="-1301750" algn="ctr">
              <a:spcBef>
                <a:spcPts val="6560"/>
              </a:spcBef>
              <a:spcAft>
                <a:spcPts val="0"/>
              </a:spcAft>
              <a:buSzPts val="1400"/>
              <a:buChar char="●"/>
              <a:defRPr/>
            </a:lvl4pPr>
            <a:lvl5pPr marL="9372600" lvl="4" indent="-1301750" algn="ctr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5pPr>
            <a:lvl6pPr marL="11247120" lvl="5" indent="-1301750" algn="ctr">
              <a:spcBef>
                <a:spcPts val="6560"/>
              </a:spcBef>
              <a:spcAft>
                <a:spcPts val="0"/>
              </a:spcAft>
              <a:buSzPts val="1400"/>
              <a:buChar char="■"/>
              <a:defRPr/>
            </a:lvl6pPr>
            <a:lvl7pPr marL="13121640" lvl="6" indent="-1301750" algn="ctr">
              <a:spcBef>
                <a:spcPts val="6560"/>
              </a:spcBef>
              <a:spcAft>
                <a:spcPts val="0"/>
              </a:spcAft>
              <a:buSzPts val="1400"/>
              <a:buChar char="●"/>
              <a:defRPr/>
            </a:lvl7pPr>
            <a:lvl8pPr marL="14996160" lvl="7" indent="-1301750" algn="ctr">
              <a:spcBef>
                <a:spcPts val="6560"/>
              </a:spcBef>
              <a:spcAft>
                <a:spcPts val="0"/>
              </a:spcAft>
              <a:buSzPts val="1400"/>
              <a:buChar char="○"/>
              <a:defRPr/>
            </a:lvl8pPr>
            <a:lvl9pPr marL="16870680" lvl="8" indent="-1301750" algn="ctr">
              <a:spcBef>
                <a:spcPts val="6560"/>
              </a:spcBef>
              <a:spcAft>
                <a:spcPts val="656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77970" y="2848160"/>
            <a:ext cx="34934460" cy="366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77970" y="7375840"/>
            <a:ext cx="34934460" cy="218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4737078" y="29844589"/>
            <a:ext cx="2249670" cy="251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41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74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hyperlink" Target="http://stuff.iorodeo.com/docs/potentiostat/" TargetMode="External"/><Relationship Id="rId18" Type="http://schemas.openxmlformats.org/officeDocument/2006/relationships/image" Target="../media/image9.emf"/><Relationship Id="rId26" Type="http://schemas.openxmlformats.org/officeDocument/2006/relationships/image" Target="../media/image16.jpeg"/><Relationship Id="rId3" Type="http://schemas.openxmlformats.org/officeDocument/2006/relationships/hyperlink" Target="http://dx.doi.org/10.1016/j.cell.2016.04.032" TargetMode="External"/><Relationship Id="rId21" Type="http://schemas.openxmlformats.org/officeDocument/2006/relationships/image" Target="../media/image11.jpeg"/><Relationship Id="rId7" Type="http://schemas.openxmlformats.org/officeDocument/2006/relationships/image" Target="../media/image4.wmf"/><Relationship Id="rId12" Type="http://schemas.openxmlformats.org/officeDocument/2006/relationships/hyperlink" Target="https://iorodeo.com/products/cheapstat-open-source-potentiostat" TargetMode="External"/><Relationship Id="rId17" Type="http://schemas.openxmlformats.org/officeDocument/2006/relationships/image" Target="../media/image8.jpeg"/><Relationship Id="rId25" Type="http://schemas.openxmlformats.org/officeDocument/2006/relationships/image" Target="../media/image15.png"/><Relationship Id="rId33" Type="http://schemas.openxmlformats.org/officeDocument/2006/relationships/hyperlink" Target="mailto:jbrenner@fit.edu" TargetMode="External"/><Relationship Id="rId2" Type="http://schemas.openxmlformats.org/officeDocument/2006/relationships/image" Target="../media/image1.emf"/><Relationship Id="rId16" Type="http://schemas.openxmlformats.org/officeDocument/2006/relationships/image" Target="../media/image7.jpeg"/><Relationship Id="rId20" Type="http://schemas.openxmlformats.org/officeDocument/2006/relationships/hyperlink" Target="https://www.cooking-hacks.com/documentation/tutorials/" TargetMode="External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als-japan.com/1379.html#defaultTab13" TargetMode="External"/><Relationship Id="rId24" Type="http://schemas.openxmlformats.org/officeDocument/2006/relationships/image" Target="../media/image14.png"/><Relationship Id="rId32" Type="http://schemas.openxmlformats.org/officeDocument/2006/relationships/hyperlink" Target="http://my.fit.edu/~jbrenner" TargetMode="External"/><Relationship Id="rId5" Type="http://schemas.openxmlformats.org/officeDocument/2006/relationships/hyperlink" Target="http://labsmith.com/wp-content/uploads/2017/03/Completed-Assembly-of-Demonstration.png" TargetMode="External"/><Relationship Id="rId15" Type="http://schemas.openxmlformats.org/officeDocument/2006/relationships/hyperlink" Target="https://www.pjrc.com/teensy/teensy31.html" TargetMode="External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image" Target="../media/image6.jpeg"/><Relationship Id="rId19" Type="http://schemas.openxmlformats.org/officeDocument/2006/relationships/image" Target="../media/image10.png"/><Relationship Id="rId31" Type="http://schemas.openxmlformats.org/officeDocument/2006/relationships/image" Target="../media/image21.png"/><Relationship Id="rId4" Type="http://schemas.openxmlformats.org/officeDocument/2006/relationships/image" Target="../media/image2.emf"/><Relationship Id="rId9" Type="http://schemas.openxmlformats.org/officeDocument/2006/relationships/hyperlink" Target="https://www.pineresearch.com/shop/products/electrodes/screen-printed-electrodes/carbon-spes/" TargetMode="External"/><Relationship Id="rId14" Type="http://schemas.openxmlformats.org/officeDocument/2006/relationships/hyperlink" Target="http://web.chem.ucsb.edu/~kwp/cheapstat/" TargetMode="External"/><Relationship Id="rId22" Type="http://schemas.openxmlformats.org/officeDocument/2006/relationships/image" Target="../media/image12.pn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roup 507"/>
          <p:cNvGrpSpPr/>
          <p:nvPr/>
        </p:nvGrpSpPr>
        <p:grpSpPr>
          <a:xfrm>
            <a:off x="9904170" y="26714015"/>
            <a:ext cx="9170928" cy="5943600"/>
            <a:chOff x="-26928" y="941388"/>
            <a:chExt cx="9170928" cy="5943600"/>
          </a:xfrm>
        </p:grpSpPr>
        <p:pic>
          <p:nvPicPr>
            <p:cNvPr id="50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" t="32246" r="63438" b="24599"/>
            <a:stretch>
              <a:fillRect/>
            </a:stretch>
          </p:blipFill>
          <p:spPr bwMode="auto">
            <a:xfrm>
              <a:off x="4433888" y="2925763"/>
              <a:ext cx="3219450" cy="395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0" name="Rectangle 1"/>
            <p:cNvSpPr>
              <a:spLocks noChangeArrowheads="1"/>
            </p:cNvSpPr>
            <p:nvPr/>
          </p:nvSpPr>
          <p:spPr bwMode="auto">
            <a:xfrm>
              <a:off x="-26928" y="3077772"/>
              <a:ext cx="4572000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3D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printed</a:t>
              </a: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shaft</a:t>
              </a: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for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mixing</a:t>
              </a:r>
              <a:endParaRPr kumimoji="0" lang="fr-F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Purchased</a:t>
              </a: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gears</a:t>
              </a: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and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motors</a:t>
              </a:r>
              <a:endParaRPr kumimoji="0" lang="fr-F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Stackable</a:t>
              </a: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bioreactors</a:t>
              </a:r>
              <a:r>
                <a:rPr kumimoji="0" lang="fr-FR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to fit in </a:t>
              </a:r>
              <a:r>
                <a:rPr kumimoji="0" lang="fr-FR" altLang="en-US" sz="20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incubator</a:t>
              </a:r>
              <a:endParaRPr kumimoji="0" lang="fr-FR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Qian </a:t>
              </a:r>
              <a:r>
                <a:rPr kumimoji="0" lang="fr-FR" altLang="en-US" sz="18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et al</a:t>
              </a:r>
              <a:r>
                <a:rPr kumimoji="0" lang="fr-F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., 2016,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Cell</a:t>
              </a:r>
              <a:r>
                <a:rPr kumimoji="0" lang="fr-FR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165, 1238–1254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May 19, 2016, Elsevier Inc.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2197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/>
                </a:rPr>
                <a:t>http://dx.doi.org/10.1016/j.cell.2016.04.032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197D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mmc5.pdf, mmc1.pdf, and mmc4.pdf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.</a:t>
              </a:r>
              <a:r>
                <a:rPr kumimoji="0" lang="en-US" alt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stl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files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sz="18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Our 3D printed bioreactors will have use</a:t>
              </a:r>
              <a:r>
                <a:rPr kumimoji="0" lang="en-US" altLang="en-US" sz="1800" b="1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b="1" kern="1200" baseline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their</a:t>
              </a:r>
              <a:r>
                <a:rPr lang="en-US" altLang="en-US" sz="1800" b="1" kern="120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mixer, but otherwise just be similar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5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5538"/>
              <a:ext cx="91440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" name="Rectangle 5"/>
            <p:cNvSpPr>
              <a:spLocks noChangeArrowheads="1"/>
            </p:cNvSpPr>
            <p:nvPr/>
          </p:nvSpPr>
          <p:spPr bwMode="auto">
            <a:xfrm>
              <a:off x="7031038" y="941388"/>
              <a:ext cx="9032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Spin </a:t>
              </a: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Times New Roman" panose="02020603050405020304" pitchFamily="18" charset="0"/>
                </a:rPr>
                <a:t>W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13" name="Rectangle 512">
              <a:extLst/>
            </p:cNvPr>
            <p:cNvSpPr/>
            <p:nvPr/>
          </p:nvSpPr>
          <p:spPr>
            <a:xfrm>
              <a:off x="7231063" y="4291013"/>
              <a:ext cx="520700" cy="6159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279" y="11044062"/>
            <a:ext cx="9172575" cy="6870700"/>
            <a:chOff x="-25400" y="0"/>
            <a:chExt cx="9172575" cy="6870700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0" y="0"/>
              <a:ext cx="4213225" cy="461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LabSmith Collaboration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0" y="6286500"/>
              <a:ext cx="83629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http://labsmith.com/wp-content/uploads/2017/03/Completed-Assembly-of-Demonstration.png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LabSmith Education Kit Reynolds Number worksheet.pdf</a:t>
              </a:r>
            </a:p>
          </p:txBody>
        </p:sp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" t="2402" r="2330"/>
            <a:stretch>
              <a:fillRect/>
            </a:stretch>
          </p:blipFill>
          <p:spPr bwMode="auto">
            <a:xfrm>
              <a:off x="0" y="368300"/>
              <a:ext cx="7751763" cy="603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98425" y="1082675"/>
              <a:ext cx="195103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Syringe Pumps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Valve Control</a:t>
              </a:r>
            </a:p>
          </p:txBody>
        </p:sp>
        <p:cxnSp>
          <p:nvCxnSpPr>
            <p:cNvPr id="8" name="Straight Arrow Connector 7">
              <a:extLst/>
            </p:cNvPr>
            <p:cNvCxnSpPr>
              <a:cxnSpLocks/>
            </p:cNvCxnSpPr>
            <p:nvPr/>
          </p:nvCxnSpPr>
          <p:spPr>
            <a:xfrm>
              <a:off x="1757363" y="1282700"/>
              <a:ext cx="1311275" cy="2508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/>
            </p:cNvPr>
            <p:cNvCxnSpPr>
              <a:cxnSpLocks/>
            </p:cNvCxnSpPr>
            <p:nvPr/>
          </p:nvCxnSpPr>
          <p:spPr>
            <a:xfrm>
              <a:off x="273050" y="1393825"/>
              <a:ext cx="1119188" cy="10509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/>
            </p:cNvPr>
            <p:cNvCxnSpPr>
              <a:cxnSpLocks/>
            </p:cNvCxnSpPr>
            <p:nvPr/>
          </p:nvCxnSpPr>
          <p:spPr>
            <a:xfrm>
              <a:off x="1984375" y="1533525"/>
              <a:ext cx="203200" cy="195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6386513" y="1209675"/>
              <a:ext cx="276066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3-Way Valves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 mL Waste/Product Tank</a:t>
              </a:r>
            </a:p>
          </p:txBody>
        </p:sp>
        <p:cxnSp>
          <p:nvCxnSpPr>
            <p:cNvPr id="12" name="Straight Arrow Connector 11">
              <a:extLst/>
            </p:cNvPr>
            <p:cNvCxnSpPr>
              <a:cxnSpLocks/>
            </p:cNvCxnSpPr>
            <p:nvPr/>
          </p:nvCxnSpPr>
          <p:spPr>
            <a:xfrm flipH="1">
              <a:off x="5786438" y="1406525"/>
              <a:ext cx="600075" cy="2254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/>
            </p:cNvPr>
            <p:cNvCxnSpPr>
              <a:cxnSpLocks/>
            </p:cNvCxnSpPr>
            <p:nvPr/>
          </p:nvCxnSpPr>
          <p:spPr>
            <a:xfrm flipH="1">
              <a:off x="4387850" y="1412875"/>
              <a:ext cx="1989138" cy="27654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/>
            </p:cNvPr>
            <p:cNvCxnSpPr>
              <a:cxnSpLocks/>
            </p:cNvCxnSpPr>
            <p:nvPr/>
          </p:nvCxnSpPr>
          <p:spPr>
            <a:xfrm>
              <a:off x="6740525" y="1811338"/>
              <a:ext cx="0" cy="6254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-25400" y="5646738"/>
              <a:ext cx="342741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Communicates with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to Control Everything</a:t>
              </a:r>
            </a:p>
          </p:txBody>
        </p:sp>
        <p:cxnSp>
          <p:nvCxnSpPr>
            <p:cNvPr id="16" name="Straight Arrow Connector 15">
              <a:extLst/>
            </p:cNvPr>
            <p:cNvCxnSpPr>
              <a:cxnSpLocks/>
            </p:cNvCxnSpPr>
            <p:nvPr/>
          </p:nvCxnSpPr>
          <p:spPr>
            <a:xfrm flipV="1">
              <a:off x="228600" y="3705225"/>
              <a:ext cx="0" cy="19415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458788" y="4872038"/>
              <a:ext cx="21463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 mL Feed Tank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1/16” PEEK Tubing</a:t>
              </a:r>
            </a:p>
          </p:txBody>
        </p:sp>
        <p:sp>
          <p:nvSpPr>
            <p:cNvPr id="18" name="TextBox 31"/>
            <p:cNvSpPr txBox="1">
              <a:spLocks noChangeArrowheads="1"/>
            </p:cNvSpPr>
            <p:nvPr/>
          </p:nvSpPr>
          <p:spPr bwMode="auto">
            <a:xfrm>
              <a:off x="7062788" y="4108450"/>
              <a:ext cx="1660525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Laminar Flow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Visualization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Lab-on-a-Chip</a:t>
              </a:r>
            </a:p>
          </p:txBody>
        </p:sp>
        <p:cxnSp>
          <p:nvCxnSpPr>
            <p:cNvPr id="19" name="Straight Arrow Connector 18">
              <a:extLst/>
            </p:cNvPr>
            <p:cNvCxnSpPr>
              <a:cxnSpLocks/>
            </p:cNvCxnSpPr>
            <p:nvPr/>
          </p:nvCxnSpPr>
          <p:spPr>
            <a:xfrm flipH="1">
              <a:off x="6740525" y="4543425"/>
              <a:ext cx="311150" cy="127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5"/>
            <p:cNvSpPr txBox="1">
              <a:spLocks noChangeArrowheads="1"/>
            </p:cNvSpPr>
            <p:nvPr/>
          </p:nvSpPr>
          <p:spPr bwMode="auto">
            <a:xfrm>
              <a:off x="5897563" y="5157788"/>
              <a:ext cx="28416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Being Added on 2</a:t>
              </a:r>
              <a:r>
                <a:rPr lang="en-US" altLang="en-US" sz="1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nd</a:t>
              </a: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Board: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Chem/Bio/Electrochemical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Reactor with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 Situ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Concentration Analysis</a:t>
              </a:r>
            </a:p>
          </p:txBody>
        </p:sp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>
              <a:off x="5641975" y="12700"/>
              <a:ext cx="34829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“Free” ($3K) Kit in Exchange for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Beta-Testing Results for Their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NSF SBIR + Reactor Prototype </a:t>
              </a:r>
            </a:p>
          </p:txBody>
        </p:sp>
      </p:grp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29959426" y="2775315"/>
            <a:ext cx="7467600" cy="1681163"/>
            <a:chOff x="912" y="2965"/>
            <a:chExt cx="4704" cy="105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"/>
            <a:stretch>
              <a:fillRect/>
            </a:stretch>
          </p:blipFill>
          <p:spPr bwMode="auto">
            <a:xfrm>
              <a:off x="2304" y="3216"/>
              <a:ext cx="3308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544" y="2965"/>
              <a:ext cx="30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Ag/AgCl Reference Electrode</a:t>
              </a: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968" y="3648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4464" y="3216"/>
              <a:ext cx="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1094" y="3482"/>
              <a:ext cx="9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Working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Electrode</a:t>
              </a: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1920" y="3360"/>
              <a:ext cx="6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912" y="2976"/>
              <a:ext cx="30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Carbon Counter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Electrode</a:t>
              </a:r>
            </a:p>
          </p:txBody>
        </p:sp>
      </p:grp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9" t="2501" r="23419" b="39265"/>
          <a:stretch>
            <a:fillRect/>
          </a:stretch>
        </p:blipFill>
        <p:spPr bwMode="auto">
          <a:xfrm>
            <a:off x="30128531" y="4432456"/>
            <a:ext cx="2339975" cy="469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30965901" y="1192578"/>
            <a:ext cx="6432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Voltammetry Cell with Cheap, Disposable Chip and USB Cable from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9"/>
              </a:rPr>
              <a:t>Pine Research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 will use low volume </a:t>
            </a:r>
            <a:r>
              <a:rPr kumimoji="0" lang="en-US" alt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multielectrode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version I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used 10 years ago for an electronic nose project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1243713" y="548053"/>
            <a:ext cx="495935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“PATIENT” MONITORING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5000" r="19130" b="5000"/>
          <a:stretch>
            <a:fillRect/>
          </a:stretch>
        </p:blipFill>
        <p:spPr bwMode="auto">
          <a:xfrm>
            <a:off x="32974845" y="4501123"/>
            <a:ext cx="43434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28184603" y="9016368"/>
            <a:ext cx="93389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Glucose, Lactate, &amp; O</a:t>
            </a:r>
            <a:r>
              <a:rPr lang="en-US" altLang="en-US" sz="1800" b="1" kern="1200" baseline="-250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en-US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Concentrations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Sensors from </a:t>
            </a:r>
            <a:r>
              <a:rPr lang="en-US" altLang="en-US" sz="1800" b="1" kern="120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BioLogic</a:t>
            </a:r>
            <a:r>
              <a:rPr lang="en-US" altLang="en-US" sz="1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&amp; ALS-Japan</a:t>
            </a:r>
            <a:r>
              <a:rPr lang="en-US" altLang="en-US" sz="24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  <a:hlinkClick r:id="rId11"/>
              </a:rPr>
              <a:t>https://www.als-japan.com/1379.html#defaultTab13</a:t>
            </a:r>
            <a:endParaRPr lang="en-US" altLang="en-US" sz="16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https://iorodeo.com/products/cheapstat-open-source-potentiostat</a:t>
            </a:r>
            <a:endParaRPr lang="en-US" altLang="en-US" sz="16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/>
              </a:rPr>
              <a:t>http://stuff.iorodeo.com/docs/potentiostat/</a:t>
            </a: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links including potentiostat_shield_schematic_v0p1r2.pdf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http://web.chem.ucsb.edu/~kwp/cheapstat/</a:t>
            </a: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16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/>
              </a:rPr>
              <a:t>https://www.pjrc.com/teensy/teensy31.html</a:t>
            </a:r>
            <a:endParaRPr lang="en-US" altLang="en-US" sz="16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4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7385" r="5145" b="3999"/>
          <a:stretch>
            <a:fillRect/>
          </a:stretch>
        </p:blipFill>
        <p:spPr bwMode="auto">
          <a:xfrm>
            <a:off x="9442572" y="18703863"/>
            <a:ext cx="5417101" cy="75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4"/>
          <a:stretch>
            <a:fillRect/>
          </a:stretch>
        </p:blipFill>
        <p:spPr bwMode="auto">
          <a:xfrm>
            <a:off x="19136078" y="25609305"/>
            <a:ext cx="41084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4"/>
          <p:cNvSpPr txBox="1">
            <a:spLocks noChangeArrowheads="1"/>
          </p:cNvSpPr>
          <p:nvPr/>
        </p:nvSpPr>
        <p:spPr bwMode="auto">
          <a:xfrm>
            <a:off x="23171503" y="25604542"/>
            <a:ext cx="51403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VALVE CONTROL SYSTEM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30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3271456" y="26069464"/>
            <a:ext cx="5014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Valco</a:t>
            </a: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/VICI multiport valves &amp; controllers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(18 @ $25 ea. on EBay; ~$1000 ea. new) for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sending fluid from syringe pumps to/from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bioreactors for feed, purge, and waste removal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25762530" y="27374605"/>
            <a:ext cx="2614612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Five NI DIO-96 cards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($25 ea. on </a:t>
            </a:r>
            <a:r>
              <a:rPr lang="en-US" altLang="en-US" sz="1900" b="1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Ebay</a:t>
            </a: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$100 ea. new) to send control signals to six NI SC-2054 boards ($40 ea. on </a:t>
            </a:r>
            <a:r>
              <a:rPr lang="en-US" altLang="en-US" sz="1900" b="1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Ebay</a:t>
            </a: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$100 ea. new), which then in turn, send signals to 18 valve controllers to allow all fluids to be sent to/from up to 36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bioreactors,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allowing us to</a:t>
            </a: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outmassproduce</a:t>
            </a:r>
            <a:endParaRPr lang="en-US" altLang="en-US" sz="1900" b="1" kern="120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900" b="1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competition </a:t>
            </a:r>
          </a:p>
        </p:txBody>
      </p:sp>
      <p:grpSp>
        <p:nvGrpSpPr>
          <p:cNvPr id="359" name="Group 358"/>
          <p:cNvGrpSpPr/>
          <p:nvPr/>
        </p:nvGrpSpPr>
        <p:grpSpPr>
          <a:xfrm>
            <a:off x="19134263" y="11411743"/>
            <a:ext cx="9090025" cy="6675437"/>
            <a:chOff x="10330841" y="16637425"/>
            <a:chExt cx="9090025" cy="6675437"/>
          </a:xfrm>
        </p:grpSpPr>
        <p:grpSp>
          <p:nvGrpSpPr>
            <p:cNvPr id="248" name="Group 28"/>
            <p:cNvGrpSpPr>
              <a:grpSpLocks/>
            </p:cNvGrpSpPr>
            <p:nvPr/>
          </p:nvGrpSpPr>
          <p:grpSpPr bwMode="auto">
            <a:xfrm>
              <a:off x="10330841" y="16637425"/>
              <a:ext cx="9090025" cy="6675437"/>
              <a:chOff x="53498" y="182880"/>
              <a:chExt cx="9090501" cy="6675119"/>
            </a:xfrm>
          </p:grpSpPr>
          <p:grpSp>
            <p:nvGrpSpPr>
              <p:cNvPr id="249" name="Group 16"/>
              <p:cNvGrpSpPr>
                <a:grpSpLocks/>
              </p:cNvGrpSpPr>
              <p:nvPr/>
            </p:nvGrpSpPr>
            <p:grpSpPr bwMode="auto">
              <a:xfrm>
                <a:off x="53498" y="182880"/>
                <a:ext cx="9090501" cy="6675119"/>
                <a:chOff x="53499" y="988369"/>
                <a:chExt cx="7515030" cy="5296845"/>
              </a:xfrm>
            </p:grpSpPr>
            <p:sp>
              <p:nvSpPr>
                <p:cNvPr id="251" name="Oval 250">
                  <a:extLst/>
                </p:cNvPr>
                <p:cNvSpPr/>
                <p:nvPr/>
              </p:nvSpPr>
              <p:spPr>
                <a:xfrm>
                  <a:off x="751717" y="2052776"/>
                  <a:ext cx="1114262" cy="1053071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2" name="Oval 251">
                  <a:extLst/>
                </p:cNvPr>
                <p:cNvSpPr/>
                <p:nvPr/>
              </p:nvSpPr>
              <p:spPr>
                <a:xfrm>
                  <a:off x="1228133" y="1979716"/>
                  <a:ext cx="161430" cy="14612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3" name="Oval 252">
                  <a:extLst/>
                </p:cNvPr>
                <p:cNvSpPr/>
                <p:nvPr/>
              </p:nvSpPr>
              <p:spPr>
                <a:xfrm>
                  <a:off x="1228133" y="3032787"/>
                  <a:ext cx="161430" cy="14612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4" name="Oval 253">
                  <a:extLst/>
                </p:cNvPr>
                <p:cNvSpPr/>
                <p:nvPr/>
              </p:nvSpPr>
              <p:spPr>
                <a:xfrm>
                  <a:off x="665096" y="2506252"/>
                  <a:ext cx="161431" cy="14612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5" name="Oval 254">
                  <a:extLst/>
                </p:cNvPr>
                <p:cNvSpPr/>
                <p:nvPr/>
              </p:nvSpPr>
              <p:spPr>
                <a:xfrm>
                  <a:off x="1784607" y="2506252"/>
                  <a:ext cx="161430" cy="14612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6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971118" y="2131427"/>
                  <a:ext cx="902633" cy="5128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10-way Valve</a:t>
                  </a:r>
                </a:p>
              </p:txBody>
            </p:sp>
            <p:sp>
              <p:nvSpPr>
                <p:cNvPr id="257" name="Oval 256">
                  <a:extLst/>
                </p:cNvPr>
                <p:cNvSpPr/>
                <p:nvPr/>
              </p:nvSpPr>
              <p:spPr>
                <a:xfrm>
                  <a:off x="843588" y="2894225"/>
                  <a:ext cx="161431" cy="14612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8" name="Oval 257">
                  <a:extLst/>
                </p:cNvPr>
                <p:cNvSpPr/>
                <p:nvPr/>
              </p:nvSpPr>
              <p:spPr>
                <a:xfrm>
                  <a:off x="1663863" y="2851397"/>
                  <a:ext cx="161430" cy="147380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9" name="Oval 258">
                  <a:extLst/>
                </p:cNvPr>
                <p:cNvSpPr/>
                <p:nvPr/>
              </p:nvSpPr>
              <p:spPr>
                <a:xfrm>
                  <a:off x="742530" y="2258100"/>
                  <a:ext cx="161430" cy="14612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0" name="Oval 259">
                  <a:extLst/>
                </p:cNvPr>
                <p:cNvSpPr/>
                <p:nvPr/>
              </p:nvSpPr>
              <p:spPr>
                <a:xfrm>
                  <a:off x="952521" y="2045218"/>
                  <a:ext cx="161430" cy="14612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1" name="Oval 260">
                  <a:extLst/>
                </p:cNvPr>
                <p:cNvSpPr/>
                <p:nvPr/>
              </p:nvSpPr>
              <p:spPr>
                <a:xfrm>
                  <a:off x="1704548" y="2251802"/>
                  <a:ext cx="161431" cy="14612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2" name="Oval 261">
                  <a:extLst/>
                </p:cNvPr>
                <p:cNvSpPr/>
                <p:nvPr/>
              </p:nvSpPr>
              <p:spPr>
                <a:xfrm>
                  <a:off x="1503745" y="2052776"/>
                  <a:ext cx="161430" cy="146120"/>
                </a:xfrm>
                <a:prstGeom prst="ellipse">
                  <a:avLst/>
                </a:prstGeom>
                <a:solidFill>
                  <a:srgbClr val="0070C0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3" name="Flowchart: Summing Junction 262">
                  <a:extLst/>
                </p:cNvPr>
                <p:cNvSpPr/>
                <p:nvPr/>
              </p:nvSpPr>
              <p:spPr>
                <a:xfrm>
                  <a:off x="1207134" y="2483578"/>
                  <a:ext cx="202116" cy="211622"/>
                </a:xfrm>
                <a:prstGeom prst="flowChartSummingJunction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4" name="Straight Arrow Connector 263">
                  <a:extLst/>
                </p:cNvPr>
                <p:cNvCxnSpPr>
                  <a:cxnSpLocks/>
                  <a:endCxn id="252" idx="0"/>
                </p:cNvCxnSpPr>
                <p:nvPr/>
              </p:nvCxnSpPr>
              <p:spPr>
                <a:xfrm>
                  <a:off x="1308191" y="1104257"/>
                  <a:ext cx="0" cy="875459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65" name="Straight Arrow Connector 264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826526" y="1104257"/>
                  <a:ext cx="0" cy="116140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66" name="Straight Arrow Connector 265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1052266" y="1104257"/>
                  <a:ext cx="0" cy="932144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67" name="Straight Arrow Connector 266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693970" y="1104257"/>
                  <a:ext cx="0" cy="1401995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68" name="Straight Arrow Connector 267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1554930" y="1104257"/>
                  <a:ext cx="0" cy="940961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69" name="Straight Arrow Connector 268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1889603" y="1104257"/>
                  <a:ext cx="0" cy="142089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70" name="Straight Arrow Connector 269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1780670" y="1104257"/>
                  <a:ext cx="11812" cy="1136208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271" name="Rectangle 270">
                  <a:extLst/>
                </p:cNvPr>
                <p:cNvSpPr/>
                <p:nvPr/>
              </p:nvSpPr>
              <p:spPr>
                <a:xfrm>
                  <a:off x="3005176" y="2711576"/>
                  <a:ext cx="1355750" cy="823814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Concentration Analyzer</a:t>
                  </a:r>
                </a:p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(GC/HPLC)</a:t>
                  </a:r>
                </a:p>
              </p:txBody>
            </p:sp>
            <p:sp>
              <p:nvSpPr>
                <p:cNvPr id="272" name="Teardrop 271">
                  <a:extLst/>
                </p:cNvPr>
                <p:cNvSpPr/>
                <p:nvPr/>
              </p:nvSpPr>
              <p:spPr>
                <a:xfrm>
                  <a:off x="4931838" y="2695200"/>
                  <a:ext cx="1532930" cy="1070706"/>
                </a:xfrm>
                <a:prstGeom prst="teardrop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Purifier (Kidney)</a:t>
                  </a:r>
                </a:p>
              </p:txBody>
            </p:sp>
            <p:cxnSp>
              <p:nvCxnSpPr>
                <p:cNvPr id="273" name="Connector: Curved 39">
                  <a:extLst/>
                </p:cNvPr>
                <p:cNvCxnSpPr>
                  <a:cxnSpLocks/>
                  <a:stCxn id="271" idx="2"/>
                  <a:endCxn id="272" idx="2"/>
                </p:cNvCxnSpPr>
                <p:nvPr/>
              </p:nvCxnSpPr>
              <p:spPr>
                <a:xfrm rot="16200000" flipH="1">
                  <a:off x="4575091" y="2642694"/>
                  <a:ext cx="230516" cy="2015907"/>
                </a:xfrm>
                <a:prstGeom prst="curvedConnector3">
                  <a:avLst>
                    <a:gd name="adj1" fmla="val 178393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74" name="Connector: Curved 42">
                  <a:extLst/>
                </p:cNvPr>
                <p:cNvCxnSpPr>
                  <a:cxnSpLocks/>
                  <a:stCxn id="272" idx="6"/>
                  <a:endCxn id="271" idx="0"/>
                </p:cNvCxnSpPr>
                <p:nvPr/>
              </p:nvCxnSpPr>
              <p:spPr>
                <a:xfrm rot="16200000" flipH="1" flipV="1">
                  <a:off x="4682161" y="1695434"/>
                  <a:ext cx="16376" cy="2015907"/>
                </a:xfrm>
                <a:prstGeom prst="curvedConnector3">
                  <a:avLst>
                    <a:gd name="adj1" fmla="val -1088312"/>
                  </a:avLst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75" name="Straight Arrow Connector 274">
                  <a:extLst/>
                </p:cNvPr>
                <p:cNvCxnSpPr>
                  <a:cxnSpLocks/>
                  <a:endCxn id="357" idx="5"/>
                </p:cNvCxnSpPr>
                <p:nvPr/>
              </p:nvCxnSpPr>
              <p:spPr>
                <a:xfrm flipH="1">
                  <a:off x="3204667" y="3520274"/>
                  <a:ext cx="17061" cy="1143766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76" name="Straight Arrow Connector 275">
                  <a:extLst/>
                </p:cNvPr>
                <p:cNvCxnSpPr>
                  <a:cxnSpLocks/>
                  <a:stCxn id="272" idx="0"/>
                </p:cNvCxnSpPr>
                <p:nvPr/>
              </p:nvCxnSpPr>
              <p:spPr>
                <a:xfrm flipV="1">
                  <a:off x="6464768" y="3230553"/>
                  <a:ext cx="1059138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277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6673814" y="2859674"/>
                  <a:ext cx="710668" cy="2930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Waste</a:t>
                  </a:r>
                </a:p>
              </p:txBody>
            </p:sp>
            <p:grpSp>
              <p:nvGrpSpPr>
                <p:cNvPr id="278" name="Group 70"/>
                <p:cNvGrpSpPr>
                  <a:grpSpLocks/>
                </p:cNvGrpSpPr>
                <p:nvPr/>
              </p:nvGrpSpPr>
              <p:grpSpPr bwMode="auto">
                <a:xfrm rot="-9828786">
                  <a:off x="2587295" y="4174691"/>
                  <a:ext cx="1281674" cy="1200151"/>
                  <a:chOff x="4717678" y="4976716"/>
                  <a:chExt cx="1708897" cy="1600201"/>
                </a:xfrm>
              </p:grpSpPr>
              <p:sp>
                <p:nvSpPr>
                  <p:cNvPr id="345" name="Oval 344">
                    <a:extLst/>
                  </p:cNvPr>
                  <p:cNvSpPr/>
                  <p:nvPr/>
                </p:nvSpPr>
                <p:spPr>
                  <a:xfrm>
                    <a:off x="4841944" y="5079991"/>
                    <a:ext cx="1483931" cy="1400735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6" name="Oval 345">
                    <a:extLst/>
                  </p:cNvPr>
                  <p:cNvSpPr/>
                  <p:nvPr/>
                </p:nvSpPr>
                <p:spPr>
                  <a:xfrm>
                    <a:off x="5481035" y="4985539"/>
                    <a:ext cx="215239" cy="193147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7" name="Oval 346">
                    <a:extLst/>
                  </p:cNvPr>
                  <p:cNvSpPr/>
                  <p:nvPr/>
                </p:nvSpPr>
                <p:spPr>
                  <a:xfrm>
                    <a:off x="5480226" y="6379891"/>
                    <a:ext cx="213490" cy="19482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8" name="Oval 347">
                    <a:extLst/>
                  </p:cNvPr>
                  <p:cNvSpPr/>
                  <p:nvPr/>
                </p:nvSpPr>
                <p:spPr>
                  <a:xfrm>
                    <a:off x="4728861" y="5686495"/>
                    <a:ext cx="215241" cy="191467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9" name="Oval 348">
                    <a:extLst/>
                  </p:cNvPr>
                  <p:cNvSpPr/>
                  <p:nvPr/>
                </p:nvSpPr>
                <p:spPr>
                  <a:xfrm>
                    <a:off x="6221577" y="5686884"/>
                    <a:ext cx="215239" cy="193146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0" name="TextBox 62"/>
                  <p:cNvSpPr txBox="1">
                    <a:spLocks noChangeArrowheads="1"/>
                  </p:cNvSpPr>
                  <p:nvPr/>
                </p:nvSpPr>
                <p:spPr bwMode="auto">
                  <a:xfrm rot="9828786">
                    <a:off x="4886947" y="5796029"/>
                    <a:ext cx="1203509" cy="6838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685800"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defTabSz="6858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defTabSz="6858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defTabSz="6858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defTabSz="685800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defTabSz="685800" eaLnBrk="0" fontAlgn="base" hangingPunct="0">
                      <a:lnSpc>
                        <a:spcPct val="90000"/>
                      </a:lnSpc>
                      <a:spcBef>
                        <a:spcPts val="375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marL="0" marR="0" lvl="0" indent="0" defTabSz="6858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10-way Valve</a:t>
                    </a:r>
                  </a:p>
                </p:txBody>
              </p:sp>
              <p:sp>
                <p:nvSpPr>
                  <p:cNvPr id="351" name="Oval 350">
                    <a:extLst/>
                  </p:cNvPr>
                  <p:cNvSpPr/>
                  <p:nvPr/>
                </p:nvSpPr>
                <p:spPr>
                  <a:xfrm>
                    <a:off x="4967177" y="6202507"/>
                    <a:ext cx="215239" cy="19314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2" name="Oval 351">
                    <a:extLst/>
                  </p:cNvPr>
                  <p:cNvSpPr/>
                  <p:nvPr/>
                </p:nvSpPr>
                <p:spPr>
                  <a:xfrm>
                    <a:off x="6059874" y="6139455"/>
                    <a:ext cx="215239" cy="19482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3" name="Oval 352">
                    <a:extLst/>
                  </p:cNvPr>
                  <p:cNvSpPr/>
                  <p:nvPr/>
                </p:nvSpPr>
                <p:spPr>
                  <a:xfrm>
                    <a:off x="4833881" y="5351253"/>
                    <a:ext cx="215239" cy="194826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4" name="Oval 353">
                    <a:extLst/>
                  </p:cNvPr>
                  <p:cNvSpPr/>
                  <p:nvPr/>
                </p:nvSpPr>
                <p:spPr>
                  <a:xfrm>
                    <a:off x="5113159" y="5070542"/>
                    <a:ext cx="215239" cy="19314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5" name="Oval 354">
                    <a:extLst/>
                  </p:cNvPr>
                  <p:cNvSpPr/>
                  <p:nvPr/>
                </p:nvSpPr>
                <p:spPr>
                  <a:xfrm>
                    <a:off x="6113603" y="5347954"/>
                    <a:ext cx="215241" cy="193147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6" name="Oval 355">
                    <a:extLst/>
                  </p:cNvPr>
                  <p:cNvSpPr/>
                  <p:nvPr/>
                </p:nvSpPr>
                <p:spPr>
                  <a:xfrm>
                    <a:off x="5844161" y="5076781"/>
                    <a:ext cx="215239" cy="194826"/>
                  </a:xfrm>
                  <a:prstGeom prst="ellipse">
                    <a:avLst/>
                  </a:prstGeom>
                  <a:solidFill>
                    <a:srgbClr val="0070C0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7" name="Flowchart: Summing Junction 356">
                    <a:extLst/>
                  </p:cNvPr>
                  <p:cNvSpPr/>
                  <p:nvPr/>
                </p:nvSpPr>
                <p:spPr>
                  <a:xfrm rot="865502">
                    <a:off x="5444909" y="5656169"/>
                    <a:ext cx="269487" cy="280482"/>
                  </a:xfrm>
                  <a:prstGeom prst="flowChartSummingJunction">
                    <a:avLst/>
                  </a:prstGeom>
                  <a:noFill/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79" name="TextBox 71"/>
                <p:cNvSpPr txBox="1">
                  <a:spLocks noChangeArrowheads="1"/>
                </p:cNvSpPr>
                <p:nvPr/>
              </p:nvSpPr>
              <p:spPr bwMode="auto">
                <a:xfrm>
                  <a:off x="53499" y="4611136"/>
                  <a:ext cx="2312047" cy="732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defTabSz="6858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6858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6858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TO ARRAY OF BIOREACTORS (through recycle streams)</a:t>
                  </a:r>
                </a:p>
              </p:txBody>
            </p:sp>
            <p:grpSp>
              <p:nvGrpSpPr>
                <p:cNvPr id="280" name="Group 79"/>
                <p:cNvGrpSpPr>
                  <a:grpSpLocks/>
                </p:cNvGrpSpPr>
                <p:nvPr/>
              </p:nvGrpSpPr>
              <p:grpSpPr bwMode="auto">
                <a:xfrm rot="1408979">
                  <a:off x="2302829" y="4684580"/>
                  <a:ext cx="1489158" cy="1600634"/>
                  <a:chOff x="3306385" y="5857981"/>
                  <a:chExt cx="1985544" cy="2104926"/>
                </a:xfrm>
              </p:grpSpPr>
              <p:cxnSp>
                <p:nvCxnSpPr>
                  <p:cNvPr id="338" name="Straight Arrow Connector 337">
                    <a:extLst/>
                  </p:cNvPr>
                  <p:cNvCxnSpPr>
                    <a:cxnSpLocks/>
                    <a:stCxn id="346" idx="0"/>
                  </p:cNvCxnSpPr>
                  <p:nvPr/>
                </p:nvCxnSpPr>
                <p:spPr>
                  <a:xfrm rot="20191021" flipH="1">
                    <a:off x="4058949" y="6786473"/>
                    <a:ext cx="313236" cy="679172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39" name="Straight Arrow Connector 338">
                    <a:extLst/>
                  </p:cNvPr>
                  <p:cNvCxnSpPr>
                    <a:cxnSpLocks/>
                    <a:stCxn id="355" idx="0"/>
                  </p:cNvCxnSpPr>
                  <p:nvPr/>
                </p:nvCxnSpPr>
                <p:spPr>
                  <a:xfrm rot="20191021" flipH="1">
                    <a:off x="3301736" y="6522470"/>
                    <a:ext cx="474229" cy="1068454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40" name="Straight Arrow Connector 339">
                    <a:extLst/>
                  </p:cNvPr>
                  <p:cNvCxnSpPr>
                    <a:cxnSpLocks/>
                    <a:stCxn id="356" idx="0"/>
                  </p:cNvCxnSpPr>
                  <p:nvPr/>
                </p:nvCxnSpPr>
                <p:spPr>
                  <a:xfrm rot="20191021" flipH="1">
                    <a:off x="3715293" y="6728940"/>
                    <a:ext cx="257238" cy="579781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41" name="Straight Arrow Connector 340">
                    <a:extLst/>
                  </p:cNvPr>
                  <p:cNvCxnSpPr>
                    <a:cxnSpLocks/>
                  </p:cNvCxnSpPr>
                  <p:nvPr/>
                </p:nvCxnSpPr>
                <p:spPr>
                  <a:xfrm>
                    <a:off x="3363831" y="6090701"/>
                    <a:ext cx="0" cy="1871865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42" name="Straight Arrow Connector 341">
                    <a:extLst/>
                  </p:cNvPr>
                  <p:cNvCxnSpPr>
                    <a:cxnSpLocks/>
                    <a:stCxn id="354" idx="0"/>
                  </p:cNvCxnSpPr>
                  <p:nvPr/>
                </p:nvCxnSpPr>
                <p:spPr>
                  <a:xfrm rot="20191021" flipH="1">
                    <a:off x="4414520" y="6648771"/>
                    <a:ext cx="327235" cy="771937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43" name="Straight Arrow Connector 342">
                    <a:extLst/>
                  </p:cNvPr>
                  <p:cNvCxnSpPr>
                    <a:cxnSpLocks/>
                    <a:stCxn id="348" idx="3"/>
                  </p:cNvCxnSpPr>
                  <p:nvPr/>
                </p:nvCxnSpPr>
                <p:spPr>
                  <a:xfrm rot="20191021" flipH="1">
                    <a:off x="4610069" y="5851792"/>
                    <a:ext cx="680719" cy="1552157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44" name="Straight Arrow Connector 343">
                    <a:extLst/>
                  </p:cNvPr>
                  <p:cNvCxnSpPr>
                    <a:cxnSpLocks/>
                  </p:cNvCxnSpPr>
                  <p:nvPr/>
                </p:nvCxnSpPr>
                <p:spPr>
                  <a:xfrm>
                    <a:off x="4813897" y="6092700"/>
                    <a:ext cx="15749" cy="1515713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4472C4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  <p:sp>
              <p:nvSpPr>
                <p:cNvPr id="281" name="Arc 280"/>
                <p:cNvSpPr/>
                <p:nvPr/>
              </p:nvSpPr>
              <p:spPr>
                <a:xfrm flipH="1" flipV="1">
                  <a:off x="1482746" y="2690161"/>
                  <a:ext cx="398982" cy="433321"/>
                </a:xfrm>
                <a:prstGeom prst="arc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82" name="Straight Connector 281"/>
                <p:cNvCxnSpPr>
                  <a:stCxn id="263" idx="5"/>
                  <a:endCxn id="281" idx="2"/>
                </p:cNvCxnSpPr>
                <p:nvPr/>
              </p:nvCxnSpPr>
              <p:spPr>
                <a:xfrm>
                  <a:off x="1380376" y="2663709"/>
                  <a:ext cx="102370" cy="24311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3" name="Straight Arrow Connector 282"/>
                <p:cNvCxnSpPr>
                  <a:cxnSpLocks/>
                  <a:stCxn id="281" idx="0"/>
                  <a:endCxn id="271" idx="1"/>
                </p:cNvCxnSpPr>
                <p:nvPr/>
              </p:nvCxnSpPr>
              <p:spPr>
                <a:xfrm>
                  <a:off x="1682237" y="3123482"/>
                  <a:ext cx="1322939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284" name="Group 54"/>
                <p:cNvGrpSpPr>
                  <a:grpSpLocks/>
                </p:cNvGrpSpPr>
                <p:nvPr/>
              </p:nvGrpSpPr>
              <p:grpSpPr bwMode="auto">
                <a:xfrm>
                  <a:off x="734895" y="1193368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36" name="Oval 335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884" y="4600836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7" name="TextBox 336"/>
                  <p:cNvSpPr txBox="1"/>
                  <p:nvPr/>
                </p:nvSpPr>
                <p:spPr>
                  <a:xfrm>
                    <a:off x="2386134" y="4634427"/>
                    <a:ext cx="90820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A2</a:t>
                    </a:r>
                  </a:p>
                </p:txBody>
              </p:sp>
            </p:grpSp>
            <p:grpSp>
              <p:nvGrpSpPr>
                <p:cNvPr id="285" name="Group 81"/>
                <p:cNvGrpSpPr>
                  <a:grpSpLocks/>
                </p:cNvGrpSpPr>
                <p:nvPr/>
              </p:nvGrpSpPr>
              <p:grpSpPr bwMode="auto">
                <a:xfrm>
                  <a:off x="935760" y="1361349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34" name="Oval 333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802" y="4600240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5" name="TextBox 334"/>
                  <p:cNvSpPr txBox="1"/>
                  <p:nvPr/>
                </p:nvSpPr>
                <p:spPr>
                  <a:xfrm>
                    <a:off x="2386052" y="4633831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A3</a:t>
                    </a:r>
                  </a:p>
                </p:txBody>
              </p:sp>
            </p:grpSp>
            <p:grpSp>
              <p:nvGrpSpPr>
                <p:cNvPr id="286" name="Group 84"/>
                <p:cNvGrpSpPr>
                  <a:grpSpLocks/>
                </p:cNvGrpSpPr>
                <p:nvPr/>
              </p:nvGrpSpPr>
              <p:grpSpPr bwMode="auto">
                <a:xfrm>
                  <a:off x="1207713" y="1479561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32" name="Oval 331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432" y="4600500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3" name="TextBox 332"/>
                  <p:cNvSpPr txBox="1"/>
                  <p:nvPr/>
                </p:nvSpPr>
                <p:spPr>
                  <a:xfrm>
                    <a:off x="2385682" y="4634091"/>
                    <a:ext cx="90995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A4</a:t>
                    </a:r>
                  </a:p>
                </p:txBody>
              </p:sp>
            </p:grpSp>
            <p:grpSp>
              <p:nvGrpSpPr>
                <p:cNvPr id="287" name="Group 87"/>
                <p:cNvGrpSpPr>
                  <a:grpSpLocks/>
                </p:cNvGrpSpPr>
                <p:nvPr/>
              </p:nvGrpSpPr>
              <p:grpSpPr bwMode="auto">
                <a:xfrm>
                  <a:off x="1464048" y="1538914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30" name="Oval 329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636" y="4600301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1" name="TextBox 330"/>
                  <p:cNvSpPr txBox="1"/>
                  <p:nvPr/>
                </p:nvSpPr>
                <p:spPr>
                  <a:xfrm>
                    <a:off x="2386885" y="4633892"/>
                    <a:ext cx="90820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A5</a:t>
                    </a:r>
                  </a:p>
                </p:txBody>
              </p:sp>
            </p:grpSp>
            <p:grpSp>
              <p:nvGrpSpPr>
                <p:cNvPr id="288" name="Group 90"/>
                <p:cNvGrpSpPr>
                  <a:grpSpLocks/>
                </p:cNvGrpSpPr>
                <p:nvPr/>
              </p:nvGrpSpPr>
              <p:grpSpPr bwMode="auto">
                <a:xfrm>
                  <a:off x="1675580" y="1684276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28" name="Oval 327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330" y="4599633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9" name="TextBox 328"/>
                  <p:cNvSpPr txBox="1"/>
                  <p:nvPr/>
                </p:nvSpPr>
                <p:spPr>
                  <a:xfrm>
                    <a:off x="2386580" y="4633224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A6</a:t>
                    </a:r>
                  </a:p>
                </p:txBody>
              </p:sp>
            </p:grpSp>
            <p:grpSp>
              <p:nvGrpSpPr>
                <p:cNvPr id="289" name="Group 93"/>
                <p:cNvGrpSpPr>
                  <a:grpSpLocks/>
                </p:cNvGrpSpPr>
                <p:nvPr/>
              </p:nvGrpSpPr>
              <p:grpSpPr bwMode="auto">
                <a:xfrm>
                  <a:off x="1824032" y="1977871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26" name="Oval 325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136" y="4601185"/>
                    <a:ext cx="295736" cy="29727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7" name="TextBox 326"/>
                  <p:cNvSpPr txBox="1"/>
                  <p:nvPr/>
                </p:nvSpPr>
                <p:spPr>
                  <a:xfrm>
                    <a:off x="2386385" y="4634776"/>
                    <a:ext cx="908208" cy="26032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A7</a:t>
                    </a:r>
                  </a:p>
                </p:txBody>
              </p:sp>
            </p:grpSp>
            <p:grpSp>
              <p:nvGrpSpPr>
                <p:cNvPr id="290" name="Group 96"/>
                <p:cNvGrpSpPr>
                  <a:grpSpLocks/>
                </p:cNvGrpSpPr>
                <p:nvPr/>
              </p:nvGrpSpPr>
              <p:grpSpPr bwMode="auto">
                <a:xfrm>
                  <a:off x="563405" y="988369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24" name="Oval 323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2048" y="4600403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5" name="TextBox 324"/>
                  <p:cNvSpPr txBox="1"/>
                  <p:nvPr/>
                </p:nvSpPr>
                <p:spPr>
                  <a:xfrm>
                    <a:off x="2387298" y="4633994"/>
                    <a:ext cx="90820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A1</a:t>
                    </a:r>
                  </a:p>
                </p:txBody>
              </p:sp>
            </p:grpSp>
            <p:grpSp>
              <p:nvGrpSpPr>
                <p:cNvPr id="291" name="Group 99"/>
                <p:cNvGrpSpPr>
                  <a:grpSpLocks/>
                </p:cNvGrpSpPr>
                <p:nvPr/>
              </p:nvGrpSpPr>
              <p:grpSpPr bwMode="auto">
                <a:xfrm>
                  <a:off x="2174955" y="3019768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22" name="Oval 321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467" y="4600967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3" name="TextBox 322"/>
                  <p:cNvSpPr txBox="1"/>
                  <p:nvPr/>
                </p:nvSpPr>
                <p:spPr>
                  <a:xfrm>
                    <a:off x="2385717" y="4634558"/>
                    <a:ext cx="90995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49</a:t>
                    </a:r>
                  </a:p>
                </p:txBody>
              </p:sp>
            </p:grpSp>
            <p:grpSp>
              <p:nvGrpSpPr>
                <p:cNvPr id="292" name="Group 102"/>
                <p:cNvGrpSpPr>
                  <a:grpSpLocks/>
                </p:cNvGrpSpPr>
                <p:nvPr/>
              </p:nvGrpSpPr>
              <p:grpSpPr bwMode="auto">
                <a:xfrm>
                  <a:off x="4568886" y="3830483"/>
                  <a:ext cx="681785" cy="235294"/>
                  <a:chOff x="2354315" y="3822605"/>
                  <a:chExt cx="909046" cy="313726"/>
                </a:xfrm>
              </p:grpSpPr>
              <p:sp>
                <p:nvSpPr>
                  <p:cNvPr id="320" name="Oval 319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53522" y="3822160"/>
                    <a:ext cx="295737" cy="298959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1" name="TextBox 320"/>
                  <p:cNvSpPr txBox="1"/>
                  <p:nvPr/>
                </p:nvSpPr>
                <p:spPr>
                  <a:xfrm>
                    <a:off x="2353522" y="3874225"/>
                    <a:ext cx="909958" cy="262009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49</a:t>
                    </a:r>
                  </a:p>
                </p:txBody>
              </p:sp>
            </p:grpSp>
            <p:grpSp>
              <p:nvGrpSpPr>
                <p:cNvPr id="293" name="Group 105"/>
                <p:cNvGrpSpPr>
                  <a:grpSpLocks/>
                </p:cNvGrpSpPr>
                <p:nvPr/>
              </p:nvGrpSpPr>
              <p:grpSpPr bwMode="auto">
                <a:xfrm>
                  <a:off x="4579787" y="2397924"/>
                  <a:ext cx="682952" cy="229463"/>
                  <a:chOff x="2446686" y="5480913"/>
                  <a:chExt cx="910601" cy="305951"/>
                </a:xfrm>
              </p:grpSpPr>
              <p:sp>
                <p:nvSpPr>
                  <p:cNvPr id="318" name="Oval 317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47109" y="5480910"/>
                    <a:ext cx="295735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2448859" y="5524578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51</a:t>
                    </a:r>
                  </a:p>
                </p:txBody>
              </p:sp>
            </p:grpSp>
            <p:grpSp>
              <p:nvGrpSpPr>
                <p:cNvPr id="294" name="Group 108"/>
                <p:cNvGrpSpPr>
                  <a:grpSpLocks/>
                </p:cNvGrpSpPr>
                <p:nvPr/>
              </p:nvGrpSpPr>
              <p:grpSpPr bwMode="auto">
                <a:xfrm>
                  <a:off x="6883214" y="3168863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16" name="Oval 315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499" y="4600359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2386750" y="4633949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50</a:t>
                    </a:r>
                  </a:p>
                </p:txBody>
              </p:sp>
            </p:grpSp>
            <p:grpSp>
              <p:nvGrpSpPr>
                <p:cNvPr id="295" name="Group 111"/>
                <p:cNvGrpSpPr>
                  <a:grpSpLocks/>
                </p:cNvGrpSpPr>
                <p:nvPr/>
              </p:nvGrpSpPr>
              <p:grpSpPr bwMode="auto">
                <a:xfrm>
                  <a:off x="2343950" y="4923717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14" name="Oval 313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880" y="4600151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2386129" y="4633742"/>
                    <a:ext cx="90820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R1</a:t>
                    </a:r>
                  </a:p>
                </p:txBody>
              </p:sp>
            </p:grpSp>
            <p:grpSp>
              <p:nvGrpSpPr>
                <p:cNvPr id="296" name="Group 114"/>
                <p:cNvGrpSpPr>
                  <a:grpSpLocks/>
                </p:cNvGrpSpPr>
                <p:nvPr/>
              </p:nvGrpSpPr>
              <p:grpSpPr bwMode="auto">
                <a:xfrm>
                  <a:off x="2381307" y="5193931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12" name="Oval 311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818" y="4600967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2387068" y="4634558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R2</a:t>
                    </a:r>
                  </a:p>
                </p:txBody>
              </p:sp>
            </p:grpSp>
            <p:grpSp>
              <p:nvGrpSpPr>
                <p:cNvPr id="297" name="Group 117"/>
                <p:cNvGrpSpPr>
                  <a:grpSpLocks/>
                </p:cNvGrpSpPr>
                <p:nvPr/>
              </p:nvGrpSpPr>
              <p:grpSpPr bwMode="auto">
                <a:xfrm>
                  <a:off x="2603757" y="5288796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10" name="Oval 309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955" y="4600445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2386204" y="4634036"/>
                    <a:ext cx="90820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R3</a:t>
                    </a:r>
                  </a:p>
                </p:txBody>
              </p:sp>
            </p:grpSp>
            <p:grpSp>
              <p:nvGrpSpPr>
                <p:cNvPr id="298" name="Group 120"/>
                <p:cNvGrpSpPr>
                  <a:grpSpLocks/>
                </p:cNvGrpSpPr>
                <p:nvPr/>
              </p:nvGrpSpPr>
              <p:grpSpPr bwMode="auto">
                <a:xfrm>
                  <a:off x="2859471" y="5409730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08" name="Oval 307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236" y="4600436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9" name="TextBox 308"/>
                  <p:cNvSpPr txBox="1"/>
                  <p:nvPr/>
                </p:nvSpPr>
                <p:spPr>
                  <a:xfrm>
                    <a:off x="2386486" y="4634027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R4</a:t>
                    </a:r>
                  </a:p>
                </p:txBody>
              </p:sp>
            </p:grpSp>
            <p:grpSp>
              <p:nvGrpSpPr>
                <p:cNvPr id="299" name="Group 123"/>
                <p:cNvGrpSpPr>
                  <a:grpSpLocks/>
                </p:cNvGrpSpPr>
                <p:nvPr/>
              </p:nvGrpSpPr>
              <p:grpSpPr bwMode="auto">
                <a:xfrm>
                  <a:off x="3022460" y="5608357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06" name="Oval 305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907" y="4600967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2386158" y="4634558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R5</a:t>
                    </a:r>
                  </a:p>
                </p:txBody>
              </p:sp>
            </p:grpSp>
            <p:grpSp>
              <p:nvGrpSpPr>
                <p:cNvPr id="300" name="Group 126"/>
                <p:cNvGrpSpPr>
                  <a:grpSpLocks/>
                </p:cNvGrpSpPr>
                <p:nvPr/>
              </p:nvGrpSpPr>
              <p:grpSpPr bwMode="auto">
                <a:xfrm>
                  <a:off x="3305002" y="5469067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04" name="Oval 303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0418" y="4600258"/>
                    <a:ext cx="295736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5" name="TextBox 304"/>
                  <p:cNvSpPr txBox="1"/>
                  <p:nvPr/>
                </p:nvSpPr>
                <p:spPr>
                  <a:xfrm>
                    <a:off x="2385667" y="4633849"/>
                    <a:ext cx="909958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R6</a:t>
                    </a:r>
                  </a:p>
                </p:txBody>
              </p:sp>
            </p:grpSp>
            <p:grpSp>
              <p:nvGrpSpPr>
                <p:cNvPr id="301" name="Group 129"/>
                <p:cNvGrpSpPr>
                  <a:grpSpLocks/>
                </p:cNvGrpSpPr>
                <p:nvPr/>
              </p:nvGrpSpPr>
              <p:grpSpPr bwMode="auto">
                <a:xfrm>
                  <a:off x="3331503" y="5741298"/>
                  <a:ext cx="685315" cy="224132"/>
                  <a:chOff x="2381204" y="4600403"/>
                  <a:chExt cx="913753" cy="298843"/>
                </a:xfrm>
              </p:grpSpPr>
              <p:sp>
                <p:nvSpPr>
                  <p:cNvPr id="302" name="Oval 301">
                    <a:extLst/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381831" y="4600063"/>
                    <a:ext cx="295737" cy="298958"/>
                  </a:xfrm>
                  <a:prstGeom prst="ellipse">
                    <a:avLst/>
                  </a:prstGeom>
                  <a:solidFill>
                    <a:srgbClr val="4472C4"/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3" name="TextBox 302"/>
                  <p:cNvSpPr txBox="1"/>
                  <p:nvPr/>
                </p:nvSpPr>
                <p:spPr>
                  <a:xfrm>
                    <a:off x="2387082" y="4633654"/>
                    <a:ext cx="908207" cy="262008"/>
                  </a:xfrm>
                  <a:prstGeom prst="rect">
                    <a:avLst/>
                  </a:prstGeom>
                  <a:noFill/>
                </p:spPr>
                <p:txBody>
                  <a:bodyPr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675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R7</a:t>
                    </a:r>
                  </a:p>
                </p:txBody>
              </p:sp>
            </p:grpSp>
          </p:grpSp>
          <p:sp>
            <p:nvSpPr>
              <p:cNvPr id="250" name="TextBox 132"/>
              <p:cNvSpPr txBox="1">
                <a:spLocks noChangeArrowheads="1"/>
              </p:cNvSpPr>
              <p:nvPr/>
            </p:nvSpPr>
            <p:spPr bwMode="auto">
              <a:xfrm>
                <a:off x="2035140" y="246667"/>
                <a:ext cx="279675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FROM ARRAY OF BIOREACTORS</a:t>
                </a:r>
              </a:p>
            </p:txBody>
          </p:sp>
        </p:grpSp>
        <p:sp>
          <p:nvSpPr>
            <p:cNvPr id="358" name="TextBox 133"/>
            <p:cNvSpPr txBox="1">
              <a:spLocks noChangeArrowheads="1"/>
            </p:cNvSpPr>
            <p:nvPr/>
          </p:nvSpPr>
          <p:spPr bwMode="auto">
            <a:xfrm>
              <a:off x="15373046" y="17356562"/>
              <a:ext cx="3567112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858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858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Secondary Concentration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 and Purification </a:t>
              </a:r>
              <a:endPara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>
          <a:xfrm>
            <a:off x="9592349" y="4796568"/>
            <a:ext cx="9221788" cy="6303963"/>
            <a:chOff x="-38100" y="-22225"/>
            <a:chExt cx="9221788" cy="6303963"/>
          </a:xfrm>
        </p:grpSpPr>
        <p:grpSp>
          <p:nvGrpSpPr>
            <p:cNvPr id="435" name="Group 7"/>
            <p:cNvGrpSpPr>
              <a:grpSpLocks/>
            </p:cNvGrpSpPr>
            <p:nvPr/>
          </p:nvGrpSpPr>
          <p:grpSpPr bwMode="auto">
            <a:xfrm>
              <a:off x="128588" y="1042988"/>
              <a:ext cx="9055100" cy="5238750"/>
              <a:chOff x="129253" y="1043138"/>
              <a:chExt cx="9054885" cy="5239313"/>
            </a:xfrm>
          </p:grpSpPr>
          <p:sp>
            <p:nvSpPr>
              <p:cNvPr id="441" name="Isosceles Triangle 440"/>
              <p:cNvSpPr/>
              <p:nvPr/>
            </p:nvSpPr>
            <p:spPr>
              <a:xfrm>
                <a:off x="7964967" y="1228895"/>
                <a:ext cx="280980" cy="225449"/>
              </a:xfrm>
              <a:prstGeom prst="triangl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7260134" y="4428052"/>
                <a:ext cx="1125510" cy="312771"/>
              </a:xfrm>
              <a:prstGeom prst="rect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8245947" y="4291512"/>
                <a:ext cx="409565" cy="56044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757888" y="4415350"/>
                <a:ext cx="1125510" cy="312771"/>
              </a:xfrm>
              <a:prstGeom prst="rect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505481" y="4304213"/>
                <a:ext cx="409565" cy="56044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6" name="Rectangle 445">
                <a:extLst/>
              </p:cNvPr>
              <p:cNvSpPr/>
              <p:nvPr/>
            </p:nvSpPr>
            <p:spPr>
              <a:xfrm>
                <a:off x="1843712" y="2022730"/>
                <a:ext cx="5456107" cy="2837168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Heating Jacket Aquarium</a:t>
                </a:r>
              </a:p>
            </p:txBody>
          </p:sp>
          <p:sp>
            <p:nvSpPr>
              <p:cNvPr id="447" name="Rectangle 446">
                <a:extLst/>
              </p:cNvPr>
              <p:cNvSpPr/>
              <p:nvPr/>
            </p:nvSpPr>
            <p:spPr>
              <a:xfrm>
                <a:off x="1843712" y="1671856"/>
                <a:ext cx="5456107" cy="3188043"/>
              </a:xfrm>
              <a:prstGeom prst="rect">
                <a:avLst/>
              </a:prstGeom>
              <a:noFill/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040456" y="2454577"/>
                <a:ext cx="1647786" cy="298482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832498" y="2332327"/>
                <a:ext cx="407978" cy="560447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0" name="Rectangle 449">
                <a:extLst/>
              </p:cNvPr>
              <p:cNvSpPr/>
              <p:nvPr/>
            </p:nvSpPr>
            <p:spPr>
              <a:xfrm>
                <a:off x="2688242" y="2238653"/>
                <a:ext cx="3767048" cy="1898854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Reactor</a:t>
                </a:r>
              </a:p>
            </p:txBody>
          </p:sp>
          <p:cxnSp>
            <p:nvCxnSpPr>
              <p:cNvPr id="451" name="Straight Arrow Connector 450">
                <a:extLst/>
              </p:cNvPr>
              <p:cNvCxnSpPr/>
              <p:nvPr/>
            </p:nvCxnSpPr>
            <p:spPr>
              <a:xfrm flipV="1">
                <a:off x="7760184" y="4572529"/>
                <a:ext cx="692134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52" name="Rectangle 451">
                <a:extLst/>
              </p:cNvPr>
              <p:cNvSpPr/>
              <p:nvPr/>
            </p:nvSpPr>
            <p:spPr>
              <a:xfrm>
                <a:off x="3601033" y="1395601"/>
                <a:ext cx="2455805" cy="552509"/>
              </a:xfrm>
              <a:prstGeom prst="rect">
                <a:avLst/>
              </a:prstGeom>
              <a:solidFill>
                <a:srgbClr val="E7E6E6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53" name="Straight Connector 452">
                <a:extLst/>
              </p:cNvPr>
              <p:cNvCxnSpPr>
                <a:cxnSpLocks/>
              </p:cNvCxnSpPr>
              <p:nvPr/>
            </p:nvCxnSpPr>
            <p:spPr>
              <a:xfrm>
                <a:off x="6920417" y="1341620"/>
                <a:ext cx="0" cy="920849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4" name="Straight Connector 453">
                <a:extLst/>
              </p:cNvPr>
              <p:cNvCxnSpPr>
                <a:cxnSpLocks/>
              </p:cNvCxnSpPr>
              <p:nvPr/>
            </p:nvCxnSpPr>
            <p:spPr>
              <a:xfrm>
                <a:off x="7101387" y="1317805"/>
                <a:ext cx="0" cy="484240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455" name="Group 107"/>
              <p:cNvGrpSpPr>
                <a:grpSpLocks/>
              </p:cNvGrpSpPr>
              <p:nvPr/>
            </p:nvGrpSpPr>
            <p:grpSpPr bwMode="auto">
              <a:xfrm>
                <a:off x="4074595" y="1165149"/>
                <a:ext cx="161924" cy="1728229"/>
                <a:chOff x="4929442" y="210213"/>
                <a:chExt cx="215899" cy="2335807"/>
              </a:xfrm>
            </p:grpSpPr>
            <p:cxnSp>
              <p:nvCxnSpPr>
                <p:cNvPr id="506" name="Straight Connector 505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5040958" y="210536"/>
                  <a:ext cx="0" cy="210506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07" name="Oval 506">
                  <a:extLst/>
                </p:cNvPr>
                <p:cNvSpPr/>
                <p:nvPr/>
              </p:nvSpPr>
              <p:spPr>
                <a:xfrm>
                  <a:off x="4928777" y="2328475"/>
                  <a:ext cx="215895" cy="216729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456" name="Group 106"/>
              <p:cNvGrpSpPr>
                <a:grpSpLocks/>
              </p:cNvGrpSpPr>
              <p:nvPr/>
            </p:nvGrpSpPr>
            <p:grpSpPr bwMode="auto">
              <a:xfrm>
                <a:off x="4262928" y="1165149"/>
                <a:ext cx="161924" cy="1728230"/>
                <a:chOff x="5246942" y="254000"/>
                <a:chExt cx="215899" cy="2292023"/>
              </a:xfrm>
            </p:grpSpPr>
            <p:cxnSp>
              <p:nvCxnSpPr>
                <p:cNvPr id="504" name="Straight Connector 503">
                  <a:extLst/>
                </p:cNvPr>
                <p:cNvCxnSpPr/>
                <p:nvPr/>
              </p:nvCxnSpPr>
              <p:spPr>
                <a:xfrm>
                  <a:off x="5359225" y="254317"/>
                  <a:ext cx="0" cy="210561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05" name="Oval 504">
                  <a:extLst/>
                </p:cNvPr>
                <p:cNvSpPr/>
                <p:nvPr/>
              </p:nvSpPr>
              <p:spPr>
                <a:xfrm>
                  <a:off x="5247045" y="2330448"/>
                  <a:ext cx="215895" cy="214772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grpSp>
            <p:nvGrpSpPr>
              <p:cNvPr id="457" name="Group 105"/>
              <p:cNvGrpSpPr>
                <a:grpSpLocks/>
              </p:cNvGrpSpPr>
              <p:nvPr/>
            </p:nvGrpSpPr>
            <p:grpSpPr bwMode="auto">
              <a:xfrm>
                <a:off x="4459972" y="1165149"/>
                <a:ext cx="161924" cy="1728230"/>
                <a:chOff x="5590973" y="254000"/>
                <a:chExt cx="215899" cy="2292022"/>
              </a:xfrm>
            </p:grpSpPr>
            <p:cxnSp>
              <p:nvCxnSpPr>
                <p:cNvPr id="502" name="Straight Connector 501">
                  <a:extLst/>
                </p:cNvPr>
                <p:cNvCxnSpPr/>
                <p:nvPr/>
              </p:nvCxnSpPr>
              <p:spPr>
                <a:xfrm>
                  <a:off x="5702990" y="254317"/>
                  <a:ext cx="0" cy="210560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03" name="Oval 502">
                  <a:extLst/>
                </p:cNvPr>
                <p:cNvSpPr/>
                <p:nvPr/>
              </p:nvSpPr>
              <p:spPr>
                <a:xfrm>
                  <a:off x="5590810" y="2330447"/>
                  <a:ext cx="215895" cy="214772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</p:grpSp>
          <p:grpSp>
            <p:nvGrpSpPr>
              <p:cNvPr id="458" name="Group 104"/>
              <p:cNvGrpSpPr>
                <a:grpSpLocks/>
              </p:cNvGrpSpPr>
              <p:nvPr/>
            </p:nvGrpSpPr>
            <p:grpSpPr bwMode="auto">
              <a:xfrm>
                <a:off x="4656696" y="1165149"/>
                <a:ext cx="161924" cy="1728229"/>
                <a:chOff x="5958352" y="254000"/>
                <a:chExt cx="215899" cy="2292021"/>
              </a:xfrm>
            </p:grpSpPr>
            <p:cxnSp>
              <p:nvCxnSpPr>
                <p:cNvPr id="500" name="Straight Connector 499">
                  <a:extLst/>
                </p:cNvPr>
                <p:cNvCxnSpPr/>
                <p:nvPr/>
              </p:nvCxnSpPr>
              <p:spPr>
                <a:xfrm>
                  <a:off x="6070531" y="254317"/>
                  <a:ext cx="0" cy="210560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501" name="Oval 500">
                  <a:extLst/>
                </p:cNvPr>
                <p:cNvSpPr/>
                <p:nvPr/>
              </p:nvSpPr>
              <p:spPr>
                <a:xfrm>
                  <a:off x="5958351" y="2330448"/>
                  <a:ext cx="215895" cy="214772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</p:grpSp>
          <p:grpSp>
            <p:nvGrpSpPr>
              <p:cNvPr id="459" name="Group 103"/>
              <p:cNvGrpSpPr>
                <a:grpSpLocks/>
              </p:cNvGrpSpPr>
              <p:nvPr/>
            </p:nvGrpSpPr>
            <p:grpSpPr bwMode="auto">
              <a:xfrm>
                <a:off x="4851554" y="1165149"/>
                <a:ext cx="161924" cy="1724840"/>
                <a:chOff x="6301681" y="254000"/>
                <a:chExt cx="215899" cy="2292021"/>
              </a:xfrm>
            </p:grpSpPr>
            <p:cxnSp>
              <p:nvCxnSpPr>
                <p:cNvPr id="498" name="Straight Connector 497">
                  <a:extLst/>
                </p:cNvPr>
                <p:cNvCxnSpPr/>
                <p:nvPr/>
              </p:nvCxnSpPr>
              <p:spPr>
                <a:xfrm>
                  <a:off x="6401695" y="254318"/>
                  <a:ext cx="0" cy="210552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9" name="Oval 498">
                  <a:extLst/>
                </p:cNvPr>
                <p:cNvSpPr/>
                <p:nvPr/>
              </p:nvSpPr>
              <p:spPr>
                <a:xfrm>
                  <a:off x="6302213" y="2330307"/>
                  <a:ext cx="215895" cy="215194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  <p:grpSp>
            <p:nvGrpSpPr>
              <p:cNvPr id="460" name="Group 102"/>
              <p:cNvGrpSpPr>
                <a:grpSpLocks/>
              </p:cNvGrpSpPr>
              <p:nvPr/>
            </p:nvGrpSpPr>
            <p:grpSpPr bwMode="auto">
              <a:xfrm>
                <a:off x="5037955" y="1165149"/>
                <a:ext cx="161924" cy="1724762"/>
                <a:chOff x="6681030" y="224442"/>
                <a:chExt cx="215899" cy="2321578"/>
              </a:xfrm>
            </p:grpSpPr>
            <p:cxnSp>
              <p:nvCxnSpPr>
                <p:cNvPr id="496" name="Straight Connector 495">
                  <a:extLst/>
                </p:cNvPr>
                <p:cNvCxnSpPr/>
                <p:nvPr/>
              </p:nvCxnSpPr>
              <p:spPr>
                <a:xfrm>
                  <a:off x="6784385" y="224764"/>
                  <a:ext cx="0" cy="210499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7" name="Oval 496">
                  <a:extLst/>
                </p:cNvPr>
                <p:cNvSpPr/>
                <p:nvPr/>
              </p:nvSpPr>
              <p:spPr>
                <a:xfrm>
                  <a:off x="6680671" y="2329757"/>
                  <a:ext cx="215895" cy="215841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</a:t>
                  </a:r>
                </a:p>
              </p:txBody>
            </p:sp>
          </p:grpSp>
          <p:grpSp>
            <p:nvGrpSpPr>
              <p:cNvPr id="461" name="Group 101"/>
              <p:cNvGrpSpPr>
                <a:grpSpLocks/>
              </p:cNvGrpSpPr>
              <p:nvPr/>
            </p:nvGrpSpPr>
            <p:grpSpPr bwMode="auto">
              <a:xfrm>
                <a:off x="5229992" y="1165148"/>
                <a:ext cx="161924" cy="1722234"/>
                <a:chOff x="7000181" y="254000"/>
                <a:chExt cx="215899" cy="2292020"/>
              </a:xfrm>
            </p:grpSpPr>
            <p:cxnSp>
              <p:nvCxnSpPr>
                <p:cNvPr id="494" name="Straight Connector 493">
                  <a:extLst/>
                </p:cNvPr>
                <p:cNvCxnSpPr/>
                <p:nvPr/>
              </p:nvCxnSpPr>
              <p:spPr>
                <a:xfrm>
                  <a:off x="7114181" y="254319"/>
                  <a:ext cx="0" cy="210659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5" name="Oval 494">
                  <a:extLst/>
                </p:cNvPr>
                <p:cNvSpPr/>
                <p:nvPr/>
              </p:nvSpPr>
              <p:spPr>
                <a:xfrm>
                  <a:off x="6999884" y="2331338"/>
                  <a:ext cx="215895" cy="215520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</p:grpSp>
          <p:sp>
            <p:nvSpPr>
              <p:cNvPr id="462" name="Oval 461">
                <a:extLst/>
              </p:cNvPr>
              <p:cNvSpPr/>
              <p:nvPr/>
            </p:nvSpPr>
            <p:spPr>
              <a:xfrm>
                <a:off x="7029951" y="1768703"/>
                <a:ext cx="161921" cy="16194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463" name="Oval 462">
                <a:extLst/>
              </p:cNvPr>
              <p:cNvSpPr/>
              <p:nvPr/>
            </p:nvSpPr>
            <p:spPr>
              <a:xfrm>
                <a:off x="6839456" y="2251355"/>
                <a:ext cx="161921" cy="16194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464" name="TextBox 463">
                <a:extLst/>
              </p:cNvPr>
              <p:cNvSpPr txBox="1"/>
              <p:nvPr/>
            </p:nvSpPr>
            <p:spPr>
              <a:xfrm>
                <a:off x="129253" y="4944044"/>
                <a:ext cx="9054885" cy="13384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Legend: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A: Liquid Level Sensor		E: Oxidation/Reduction Potential 	 H: Aquarium Liquid Temperature Sensor 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B: Reactor Temperature Sensor	F: Glucose Concentration Sensor 	 I: Aquarium Ambient Temperature Sensor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C: pH Sensor			G: Lactate Concentration Sensor 	 J: Fiber Optic LED Microscope Camera</a:t>
                </a:r>
              </a:p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D: Conductivity Sensor 		Not shown: Flow Totalizer 		K: Dissolved Oxygen Sensor		</a:t>
                </a:r>
              </a:p>
            </p:txBody>
          </p:sp>
          <p:cxnSp>
            <p:nvCxnSpPr>
              <p:cNvPr id="465" name="Straight Arrow Connector 464">
                <a:extLst/>
              </p:cNvPr>
              <p:cNvCxnSpPr>
                <a:cxnSpLocks/>
              </p:cNvCxnSpPr>
              <p:nvPr/>
            </p:nvCxnSpPr>
            <p:spPr>
              <a:xfrm>
                <a:off x="895997" y="2613344"/>
                <a:ext cx="69054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A5A5A5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466" name="Group 2"/>
              <p:cNvGrpSpPr>
                <a:grpSpLocks/>
              </p:cNvGrpSpPr>
              <p:nvPr/>
            </p:nvGrpSpPr>
            <p:grpSpPr bwMode="auto">
              <a:xfrm>
                <a:off x="2068526" y="1273688"/>
                <a:ext cx="496577" cy="3194733"/>
                <a:chOff x="2758034" y="386434"/>
                <a:chExt cx="662103" cy="4259644"/>
              </a:xfrm>
            </p:grpSpPr>
            <p:cxnSp>
              <p:nvCxnSpPr>
                <p:cNvPr id="491" name="Straight Connector 490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3086917" y="385983"/>
                  <a:ext cx="0" cy="4083489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92" name="Teardrop 491">
                  <a:extLst/>
                </p:cNvPr>
                <p:cNvSpPr/>
                <p:nvPr/>
              </p:nvSpPr>
              <p:spPr>
                <a:xfrm rot="1882715">
                  <a:off x="2758842" y="4367861"/>
                  <a:ext cx="275160" cy="277312"/>
                </a:xfrm>
                <a:prstGeom prst="teardrop">
                  <a:avLst/>
                </a:prstGeom>
                <a:solidFill>
                  <a:srgbClr val="44546A"/>
                </a:solidFill>
                <a:ln w="127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3" name="Teardrop 492">
                  <a:extLst/>
                </p:cNvPr>
                <p:cNvSpPr/>
                <p:nvPr/>
              </p:nvSpPr>
              <p:spPr>
                <a:xfrm rot="13589253">
                  <a:off x="3144048" y="4331892"/>
                  <a:ext cx="275196" cy="275160"/>
                </a:xfrm>
                <a:prstGeom prst="teardrop">
                  <a:avLst/>
                </a:prstGeom>
                <a:solidFill>
                  <a:srgbClr val="44546A"/>
                </a:solidFill>
                <a:ln w="127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67" name="Rectangle 466">
                <a:extLst/>
              </p:cNvPr>
              <p:cNvSpPr/>
              <p:nvPr/>
            </p:nvSpPr>
            <p:spPr>
              <a:xfrm>
                <a:off x="3724855" y="3746941"/>
                <a:ext cx="1687473" cy="152416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Bioreactor Add-on</a:t>
                </a:r>
              </a:p>
            </p:txBody>
          </p:sp>
          <p:sp>
            <p:nvSpPr>
              <p:cNvPr id="468" name="Rectangle 467">
                <a:extLst/>
              </p:cNvPr>
              <p:cNvSpPr/>
              <p:nvPr/>
            </p:nvSpPr>
            <p:spPr>
              <a:xfrm>
                <a:off x="2918424" y="1049489"/>
                <a:ext cx="1120748" cy="217510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Microscope</a:t>
                </a:r>
              </a:p>
            </p:txBody>
          </p:sp>
          <p:cxnSp>
            <p:nvCxnSpPr>
              <p:cNvPr id="469" name="Straight Connector 468">
                <a:extLst/>
              </p:cNvPr>
              <p:cNvCxnSpPr/>
              <p:nvPr/>
            </p:nvCxnSpPr>
            <p:spPr>
              <a:xfrm flipH="1">
                <a:off x="3931225" y="1300341"/>
                <a:ext cx="4763" cy="2454539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0" name="Oval 469">
                <a:extLst/>
              </p:cNvPr>
              <p:cNvSpPr/>
              <p:nvPr/>
            </p:nvSpPr>
            <p:spPr>
              <a:xfrm>
                <a:off x="3874076" y="1341620"/>
                <a:ext cx="125410" cy="12542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1" name="Oval 470">
                <a:extLst/>
              </p:cNvPr>
              <p:cNvSpPr/>
              <p:nvPr/>
            </p:nvSpPr>
            <p:spPr>
              <a:xfrm>
                <a:off x="3872489" y="2170384"/>
                <a:ext cx="125409" cy="123838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2646968" y="2481568"/>
                <a:ext cx="184146" cy="23973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6461640" y="2451401"/>
                <a:ext cx="1647786" cy="30007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A5A5A5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8041165" y="2237066"/>
                <a:ext cx="409565" cy="56203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6333056" y="2484743"/>
                <a:ext cx="184146" cy="23815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6" name="Straight Arrow Connector 475">
                <a:extLst/>
              </p:cNvPr>
              <p:cNvCxnSpPr>
                <a:cxnSpLocks/>
              </p:cNvCxnSpPr>
              <p:nvPr/>
            </p:nvCxnSpPr>
            <p:spPr>
              <a:xfrm>
                <a:off x="7760184" y="2611757"/>
                <a:ext cx="690547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A5A5A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77" name="Rectangle 476"/>
              <p:cNvSpPr/>
              <p:nvPr/>
            </p:nvSpPr>
            <p:spPr>
              <a:xfrm>
                <a:off x="1808788" y="4451866"/>
                <a:ext cx="184146" cy="239739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7193460" y="4459805"/>
                <a:ext cx="184146" cy="239738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79" name="Straight Arrow Connector 478">
                <a:extLst/>
              </p:cNvPr>
              <p:cNvCxnSpPr>
                <a:cxnSpLocks/>
              </p:cNvCxnSpPr>
              <p:nvPr/>
            </p:nvCxnSpPr>
            <p:spPr>
              <a:xfrm>
                <a:off x="783287" y="4572529"/>
                <a:ext cx="69054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480" name="Group 59"/>
              <p:cNvGrpSpPr>
                <a:grpSpLocks/>
              </p:cNvGrpSpPr>
              <p:nvPr/>
            </p:nvGrpSpPr>
            <p:grpSpPr bwMode="auto">
              <a:xfrm>
                <a:off x="3517702" y="1341599"/>
                <a:ext cx="342933" cy="2206263"/>
                <a:chOff x="2758034" y="386434"/>
                <a:chExt cx="662103" cy="4259644"/>
              </a:xfrm>
            </p:grpSpPr>
            <p:cxnSp>
              <p:nvCxnSpPr>
                <p:cNvPr id="488" name="Straight Connector 487">
                  <a:extLst/>
                </p:cNvPr>
                <p:cNvCxnSpPr>
                  <a:cxnSpLocks/>
                </p:cNvCxnSpPr>
                <p:nvPr/>
              </p:nvCxnSpPr>
              <p:spPr>
                <a:xfrm>
                  <a:off x="3087494" y="386475"/>
                  <a:ext cx="0" cy="4086076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89" name="Teardrop 488">
                  <a:extLst/>
                </p:cNvPr>
                <p:cNvSpPr/>
                <p:nvPr/>
              </p:nvSpPr>
              <p:spPr>
                <a:xfrm rot="1882715">
                  <a:off x="2759546" y="4371396"/>
                  <a:ext cx="275843" cy="275879"/>
                </a:xfrm>
                <a:prstGeom prst="teardrop">
                  <a:avLst/>
                </a:prstGeom>
                <a:solidFill>
                  <a:srgbClr val="44546A"/>
                </a:solidFill>
                <a:ln w="127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0" name="Teardrop 489">
                  <a:extLst/>
                </p:cNvPr>
                <p:cNvSpPr/>
                <p:nvPr/>
              </p:nvSpPr>
              <p:spPr>
                <a:xfrm rot="13589253">
                  <a:off x="3145708" y="4334630"/>
                  <a:ext cx="275879" cy="275843"/>
                </a:xfrm>
                <a:prstGeom prst="teardrop">
                  <a:avLst/>
                </a:prstGeom>
                <a:solidFill>
                  <a:srgbClr val="44546A"/>
                </a:solidFill>
                <a:ln w="1270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81" name="Rectangle 480">
                <a:extLst/>
              </p:cNvPr>
              <p:cNvSpPr/>
              <p:nvPr/>
            </p:nvSpPr>
            <p:spPr>
              <a:xfrm>
                <a:off x="3955037" y="3923172"/>
                <a:ext cx="1227108" cy="190520"/>
              </a:xfrm>
              <a:prstGeom prst="rect">
                <a:avLst/>
              </a:prstGeom>
              <a:noFill/>
              <a:ln w="3810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Load Cell</a:t>
                </a:r>
              </a:p>
            </p:txBody>
          </p:sp>
          <p:cxnSp>
            <p:nvCxnSpPr>
              <p:cNvPr id="482" name="Straight Connector 481">
                <a:extLst/>
              </p:cNvPr>
              <p:cNvCxnSpPr/>
              <p:nvPr/>
            </p:nvCxnSpPr>
            <p:spPr>
              <a:xfrm>
                <a:off x="5490113" y="1166976"/>
                <a:ext cx="0" cy="2851456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3" name="Straight Connector 482"/>
              <p:cNvCxnSpPr>
                <a:endCxn id="481" idx="3"/>
              </p:cNvCxnSpPr>
              <p:nvPr/>
            </p:nvCxnSpPr>
            <p:spPr>
              <a:xfrm flipH="1">
                <a:off x="5182145" y="4018433"/>
                <a:ext cx="329176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4" name="Straight Connector 483"/>
              <p:cNvCxnSpPr/>
              <p:nvPr/>
            </p:nvCxnSpPr>
            <p:spPr>
              <a:xfrm flipH="1">
                <a:off x="4053460" y="1165388"/>
                <a:ext cx="3768636" cy="1588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sp>
            <p:nvSpPr>
              <p:cNvPr id="485" name="Rounded Rectangle 484"/>
              <p:cNvSpPr/>
              <p:nvPr/>
            </p:nvSpPr>
            <p:spPr>
              <a:xfrm>
                <a:off x="7825270" y="1043138"/>
                <a:ext cx="554024" cy="346112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6" name="Rounded Rectangle 485"/>
              <p:cNvSpPr/>
              <p:nvPr/>
            </p:nvSpPr>
            <p:spPr>
              <a:xfrm>
                <a:off x="7583976" y="1471809"/>
                <a:ext cx="1049312" cy="158767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7" name="Rounded Rectangle 486"/>
              <p:cNvSpPr/>
              <p:nvPr/>
            </p:nvSpPr>
            <p:spPr>
              <a:xfrm>
                <a:off x="7907818" y="1109820"/>
                <a:ext cx="404802" cy="231800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6" name="TextBox 4"/>
            <p:cNvSpPr txBox="1">
              <a:spLocks noChangeArrowheads="1"/>
            </p:cNvSpPr>
            <p:nvPr/>
          </p:nvSpPr>
          <p:spPr bwMode="auto">
            <a:xfrm>
              <a:off x="-38100" y="-22225"/>
              <a:ext cx="919162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CHEMICAL/ELECTROCHEMICAL/BIOLOGICAL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REACTOR INSTRUMENTATION</a:t>
              </a:r>
            </a:p>
          </p:txBody>
        </p:sp>
        <p:cxnSp>
          <p:nvCxnSpPr>
            <p:cNvPr id="437" name="Straight Connector 436">
              <a:extLst/>
            </p:cNvPr>
            <p:cNvCxnSpPr/>
            <p:nvPr/>
          </p:nvCxnSpPr>
          <p:spPr>
            <a:xfrm>
              <a:off x="5662613" y="1177925"/>
              <a:ext cx="0" cy="1582738"/>
            </a:xfrm>
            <a:prstGeom prst="line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</p:cxnSp>
        <p:sp>
          <p:nvSpPr>
            <p:cNvPr id="438" name="Oval 437">
              <a:extLst/>
            </p:cNvPr>
            <p:cNvSpPr/>
            <p:nvPr/>
          </p:nvSpPr>
          <p:spPr>
            <a:xfrm>
              <a:off x="5575300" y="2738438"/>
              <a:ext cx="161925" cy="16192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J</a:t>
              </a:r>
            </a:p>
          </p:txBody>
        </p:sp>
        <p:cxnSp>
          <p:nvCxnSpPr>
            <p:cNvPr id="439" name="Straight Connector 438">
              <a:extLst/>
            </p:cNvPr>
            <p:cNvCxnSpPr/>
            <p:nvPr/>
          </p:nvCxnSpPr>
          <p:spPr>
            <a:xfrm>
              <a:off x="5868988" y="1168400"/>
              <a:ext cx="0" cy="1582738"/>
            </a:xfrm>
            <a:prstGeom prst="line">
              <a:avLst/>
            </a:prstGeom>
            <a:noFill/>
            <a:ln w="6350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</p:cxnSp>
        <p:sp>
          <p:nvSpPr>
            <p:cNvPr id="440" name="Oval 439">
              <a:extLst/>
            </p:cNvPr>
            <p:cNvSpPr/>
            <p:nvPr/>
          </p:nvSpPr>
          <p:spPr>
            <a:xfrm>
              <a:off x="5781675" y="2728913"/>
              <a:ext cx="161925" cy="161925"/>
            </a:xfrm>
            <a:prstGeom prst="ellipse">
              <a:avLst/>
            </a:prstGeom>
            <a:solidFill>
              <a:srgbClr val="4472C4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18853924" y="18466592"/>
            <a:ext cx="9326369" cy="6766049"/>
            <a:chOff x="10469208" y="25656440"/>
            <a:chExt cx="9326369" cy="6766049"/>
          </a:xfrm>
        </p:grpSpPr>
        <p:pic>
          <p:nvPicPr>
            <p:cNvPr id="514" name="Picture 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1576" y="26236002"/>
              <a:ext cx="9144001" cy="55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" name="TextBox 4"/>
            <p:cNvSpPr txBox="1">
              <a:spLocks noChangeArrowheads="1"/>
            </p:cNvSpPr>
            <p:nvPr/>
          </p:nvSpPr>
          <p:spPr bwMode="auto">
            <a:xfrm>
              <a:off x="10469208" y="25656440"/>
              <a:ext cx="9144000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 of How to Connect Arduino to Flow Totalizer</a:t>
              </a:r>
            </a:p>
          </p:txBody>
        </p:sp>
        <p:sp>
          <p:nvSpPr>
            <p:cNvPr id="516" name="Rectangle 4"/>
            <p:cNvSpPr>
              <a:spLocks noChangeArrowheads="1"/>
            </p:cNvSpPr>
            <p:nvPr/>
          </p:nvSpPr>
          <p:spPr bwMode="auto">
            <a:xfrm>
              <a:off x="10789689" y="31774789"/>
              <a:ext cx="81232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Arduino code for all sensors is freely downloadable with sensor purchase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https://www.atlas-scientific.com/_files/code/arduino_flow_sample_code.pdf</a:t>
              </a:r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9828064" y="11639121"/>
            <a:ext cx="9078913" cy="6888163"/>
            <a:chOff x="0" y="-28575"/>
            <a:chExt cx="9078913" cy="6888163"/>
          </a:xfrm>
        </p:grpSpPr>
        <p:pic>
          <p:nvPicPr>
            <p:cNvPr id="518" name="Picture 1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447675"/>
              <a:ext cx="7651750" cy="535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" name="TextBox 4"/>
            <p:cNvSpPr txBox="1">
              <a:spLocks noChangeArrowheads="1"/>
            </p:cNvSpPr>
            <p:nvPr/>
          </p:nvSpPr>
          <p:spPr bwMode="auto">
            <a:xfrm>
              <a:off x="1779588" y="-28575"/>
              <a:ext cx="5684837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Aquarium Arduino Sensors</a:t>
              </a:r>
            </a:p>
          </p:txBody>
        </p:sp>
        <p:sp>
          <p:nvSpPr>
            <p:cNvPr id="520" name="Rectangle 3"/>
            <p:cNvSpPr>
              <a:spLocks noChangeArrowheads="1"/>
            </p:cNvSpPr>
            <p:nvPr/>
          </p:nvSpPr>
          <p:spPr bwMode="auto">
            <a:xfrm>
              <a:off x="0" y="6273800"/>
              <a:ext cx="533558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  <a:hlinkClick r:id="rId20"/>
                </a:rPr>
                <a:t>https://www.cooking-hacks.com/documentation/tutorials/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open-aquarium-aquaponics-fish-tank-monitoring-arduino/</a:t>
              </a:r>
            </a:p>
          </p:txBody>
        </p:sp>
        <p:sp>
          <p:nvSpPr>
            <p:cNvPr id="521" name="Rectangle 4"/>
            <p:cNvSpPr>
              <a:spLocks noChangeArrowheads="1"/>
            </p:cNvSpPr>
            <p:nvPr/>
          </p:nvSpPr>
          <p:spPr bwMode="auto">
            <a:xfrm>
              <a:off x="0" y="5634038"/>
              <a:ext cx="907891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Kit includes pH, H</a:t>
              </a:r>
              <a:r>
                <a:rPr lang="en-US" altLang="en-US" sz="20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 level, conductivity (for salinity), temperature, and Arduinos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most importantly detailed instructions &amp; Arduino code … all for 368 euros!</a:t>
              </a:r>
              <a:endPara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7" name="Group 536"/>
          <p:cNvGrpSpPr/>
          <p:nvPr/>
        </p:nvGrpSpPr>
        <p:grpSpPr>
          <a:xfrm>
            <a:off x="31129215" y="9847993"/>
            <a:ext cx="5325036" cy="6063673"/>
            <a:chOff x="-2400203" y="11228781"/>
            <a:chExt cx="5325036" cy="6063673"/>
          </a:xfrm>
        </p:grpSpPr>
        <p:grpSp>
          <p:nvGrpSpPr>
            <p:cNvPr id="523" name="Group 522"/>
            <p:cNvGrpSpPr/>
            <p:nvPr/>
          </p:nvGrpSpPr>
          <p:grpSpPr>
            <a:xfrm>
              <a:off x="-2400203" y="12156121"/>
              <a:ext cx="5325036" cy="5136333"/>
              <a:chOff x="2420470" y="1164132"/>
              <a:chExt cx="5325036" cy="5136333"/>
            </a:xfrm>
          </p:grpSpPr>
          <p:pic>
            <p:nvPicPr>
              <p:cNvPr id="524" name="Picture 2" descr="https://i.ebayimg.com/images/g/yDsAAOSwPc9W0BoG/s-l1600.jpg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08" t="9211" r="4281" b="6984"/>
              <a:stretch/>
            </p:blipFill>
            <p:spPr bwMode="auto">
              <a:xfrm>
                <a:off x="2420470" y="1298158"/>
                <a:ext cx="5325035" cy="5002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" name="Rectangle 524"/>
              <p:cNvSpPr/>
              <p:nvPr/>
            </p:nvSpPr>
            <p:spPr>
              <a:xfrm>
                <a:off x="5983941" y="1164132"/>
                <a:ext cx="1761565" cy="7530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6" name="TextBox 4"/>
            <p:cNvSpPr txBox="1">
              <a:spLocks noChangeArrowheads="1"/>
            </p:cNvSpPr>
            <p:nvPr/>
          </p:nvSpPr>
          <p:spPr bwMode="auto">
            <a:xfrm>
              <a:off x="-1268915" y="11228781"/>
              <a:ext cx="18473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7" name="TextBox 4"/>
          <p:cNvSpPr txBox="1">
            <a:spLocks noChangeArrowheads="1"/>
          </p:cNvSpPr>
          <p:nvPr/>
        </p:nvSpPr>
        <p:spPr bwMode="auto">
          <a:xfrm>
            <a:off x="11808016" y="26295457"/>
            <a:ext cx="57871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Stackable, 3D Printed Bioreactors</a:t>
            </a:r>
          </a:p>
        </p:txBody>
      </p:sp>
      <p:grpSp>
        <p:nvGrpSpPr>
          <p:cNvPr id="528" name="Group 527"/>
          <p:cNvGrpSpPr/>
          <p:nvPr/>
        </p:nvGrpSpPr>
        <p:grpSpPr>
          <a:xfrm>
            <a:off x="202259" y="18101037"/>
            <a:ext cx="9244013" cy="6629400"/>
            <a:chOff x="9525" y="44450"/>
            <a:chExt cx="9244013" cy="6629400"/>
          </a:xfrm>
        </p:grpSpPr>
        <p:sp>
          <p:nvSpPr>
            <p:cNvPr id="529" name="TextBox 1"/>
            <p:cNvSpPr txBox="1">
              <a:spLocks noChangeArrowheads="1"/>
            </p:cNvSpPr>
            <p:nvPr/>
          </p:nvSpPr>
          <p:spPr bwMode="auto">
            <a:xfrm>
              <a:off x="3429000" y="884238"/>
              <a:ext cx="198438" cy="1195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5200" b="1" kern="120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530" name="Picture 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946150"/>
              <a:ext cx="5824538" cy="26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" name="Picture 8"/>
            <p:cNvPicPr>
              <a:picLocks noChangeAspect="1"/>
            </p:cNvPicPr>
            <p:nvPr/>
          </p:nvPicPr>
          <p:blipFill>
            <a:blip r:embed="rId23">
              <a:lum brigh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3792538"/>
              <a:ext cx="6181725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" name="Rectangle 24"/>
            <p:cNvSpPr>
              <a:spLocks noChangeArrowheads="1"/>
            </p:cNvSpPr>
            <p:nvPr/>
          </p:nvSpPr>
          <p:spPr bwMode="auto">
            <a:xfrm>
              <a:off x="6159500" y="979488"/>
              <a:ext cx="3094038" cy="569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Top: </a:t>
              </a:r>
              <a:r>
                <a:rPr lang="en-US" altLang="en-US" sz="1400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UKSB2006/ePoster/images/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background/ElectrospinFigure.jpgrence)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400" b="1" kern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Bottom: </a:t>
              </a:r>
              <a:r>
                <a:rPr lang="en-US" altLang="en-US" sz="1400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3D printed coarse mesh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with electrospun fibers superimposed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(Lien, </a:t>
              </a:r>
              <a:r>
                <a:rPr lang="en-US" altLang="en-US" sz="14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et al</a:t>
              </a:r>
              <a:r>
                <a:rPr lang="en-US" altLang="en-US" sz="1400" kern="1200">
                  <a:solidFill>
                    <a:srgbClr val="000000"/>
                  </a:solidFill>
                  <a:latin typeface="Times New Roman" panose="02020603050405020304" pitchFamily="18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., 2009)</a:t>
              </a:r>
            </a:p>
          </p:txBody>
        </p:sp>
        <p:sp>
          <p:nvSpPr>
            <p:cNvPr id="533" name="Title 3"/>
            <p:cNvSpPr txBox="1">
              <a:spLocks/>
            </p:cNvSpPr>
            <p:nvPr/>
          </p:nvSpPr>
          <p:spPr bwMode="auto">
            <a:xfrm>
              <a:off x="4984750" y="44450"/>
              <a:ext cx="3913188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>
                <a:buClrTx/>
                <a:buFontTx/>
                <a:buNone/>
                <a:defRPr/>
              </a:pPr>
              <a:r>
                <a:rPr lang="en-US" sz="3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Scaffolding for Tissue Engineering</a:t>
              </a:r>
            </a:p>
          </p:txBody>
        </p:sp>
        <p:sp>
          <p:nvSpPr>
            <p:cNvPr id="534" name="Title 3"/>
            <p:cNvSpPr txBox="1">
              <a:spLocks/>
            </p:cNvSpPr>
            <p:nvPr/>
          </p:nvSpPr>
          <p:spPr bwMode="auto">
            <a:xfrm>
              <a:off x="6538913" y="1962150"/>
              <a:ext cx="2333625" cy="321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400" b="1" kern="1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All 3D printing projects in Brenner’s research group evolved out of goal to make 3D printing for tissue scaffolding inexpensive.</a:t>
              </a:r>
              <a:endParaRPr lang="en-US" altLang="en-US" sz="2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35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8029" r="11058" b="8894"/>
          <a:stretch>
            <a:fillRect/>
          </a:stretch>
        </p:blipFill>
        <p:spPr bwMode="auto">
          <a:xfrm>
            <a:off x="23233065" y="30063640"/>
            <a:ext cx="33194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6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21040" r="9666" b="18648"/>
          <a:stretch>
            <a:fillRect/>
          </a:stretch>
        </p:blipFill>
        <p:spPr bwMode="auto">
          <a:xfrm>
            <a:off x="23265722" y="27612540"/>
            <a:ext cx="25606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46209" y="24678834"/>
            <a:ext cx="9328429" cy="8177600"/>
            <a:chOff x="346209" y="24678834"/>
            <a:chExt cx="9328429" cy="8177600"/>
          </a:xfrm>
        </p:grpSpPr>
        <p:sp>
          <p:nvSpPr>
            <p:cNvPr id="539" name="Rectangle 2"/>
            <p:cNvSpPr>
              <a:spLocks noChangeArrowheads="1"/>
            </p:cNvSpPr>
            <p:nvPr/>
          </p:nvSpPr>
          <p:spPr bwMode="auto">
            <a:xfrm>
              <a:off x="4942509" y="25562129"/>
              <a:ext cx="4732129" cy="7294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Invented by Martin Gallagher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Orlando, FL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printer with lead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screws on all axes being retrofitted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syringe pumps (below right)</a:t>
              </a: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be Arduino-controlled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Mr. Gallagher and Mr. David Beavers of FIT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CoE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partnered for FIT 3D Printing Summer Camps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(below left photo)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http://research.fit.edu/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electronic-support-lab/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8" name="Picture 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68" y="24919509"/>
              <a:ext cx="4524375" cy="588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0" name="Title 3"/>
            <p:cNvSpPr txBox="1">
              <a:spLocks/>
            </p:cNvSpPr>
            <p:nvPr/>
          </p:nvSpPr>
          <p:spPr bwMode="auto">
            <a:xfrm>
              <a:off x="4553787" y="24678834"/>
              <a:ext cx="4746625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along came </a:t>
              </a:r>
              <a:r>
                <a:rPr lang="en-US" altLang="en-US" b="1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GBotz</a:t>
              </a:r>
              <a:r>
                <a:rPr lang="en-US" alt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Rectangle 1"/>
            <p:cNvSpPr>
              <a:spLocks noChangeArrowheads="1"/>
            </p:cNvSpPr>
            <p:nvPr/>
          </p:nvSpPr>
          <p:spPr bwMode="auto">
            <a:xfrm>
              <a:off x="4975559" y="30062946"/>
              <a:ext cx="469907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students @ 2 camps, including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FIT students</a:t>
              </a: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Contact David Beavers 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http://my.fit.edu/~bdavid</a:t>
              </a:r>
              <a:endPara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6" name="Picture 6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06" r="3097"/>
            <a:stretch/>
          </p:blipFill>
          <p:spPr bwMode="auto">
            <a:xfrm>
              <a:off x="346209" y="30825902"/>
              <a:ext cx="4524263" cy="169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47" name="Picture 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490" y="11110409"/>
            <a:ext cx="2743085" cy="466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8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6" b="18732"/>
          <a:stretch>
            <a:fillRect/>
          </a:stretch>
        </p:blipFill>
        <p:spPr bwMode="auto">
          <a:xfrm>
            <a:off x="28182071" y="15709211"/>
            <a:ext cx="4879993" cy="30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9" name="Rectangle 7"/>
          <p:cNvSpPr>
            <a:spLocks noChangeArrowheads="1"/>
          </p:cNvSpPr>
          <p:nvPr/>
        </p:nvSpPr>
        <p:spPr bwMode="auto">
          <a:xfrm>
            <a:off x="33018829" y="15659427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fr-FR" altLang="en-US" sz="1800"/>
              <a:t/>
            </a:r>
            <a:br>
              <a:rPr lang="fr-FR" altLang="en-US" sz="1800"/>
            </a:br>
            <a:r>
              <a:rPr lang="en-US" altLang="en-US" sz="18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SainSmart</a:t>
            </a: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DIY 6-Axis DOF Servo Control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Palletizing Robot Arm for Arduino (above)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Instruments PCI-IMAQ-1408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Capture Image Acquisition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IMAQ A6822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microscope (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right) inputs for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altLang="en-US" sz="1800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1800" b="1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bioreactor</a:t>
            </a: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3" name="Group 552"/>
          <p:cNvGrpSpPr/>
          <p:nvPr/>
        </p:nvGrpSpPr>
        <p:grpSpPr>
          <a:xfrm>
            <a:off x="28279860" y="18305656"/>
            <a:ext cx="9209088" cy="6223612"/>
            <a:chOff x="130838" y="26329857"/>
            <a:chExt cx="9209088" cy="6223612"/>
          </a:xfrm>
        </p:grpSpPr>
        <p:pic>
          <p:nvPicPr>
            <p:cNvPr id="550" name="Picture 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20718" r="2924" b="16922"/>
            <a:stretch>
              <a:fillRect/>
            </a:stretch>
          </p:blipFill>
          <p:spPr bwMode="auto">
            <a:xfrm>
              <a:off x="209216" y="26921019"/>
              <a:ext cx="9107488" cy="4487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1" name="TextBox 4"/>
            <p:cNvSpPr txBox="1">
              <a:spLocks noChangeArrowheads="1"/>
            </p:cNvSpPr>
            <p:nvPr/>
          </p:nvSpPr>
          <p:spPr bwMode="auto">
            <a:xfrm>
              <a:off x="4885227" y="26329857"/>
              <a:ext cx="4411784" cy="4585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 AMUX-64T Multiplexer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Rectangle 4"/>
            <p:cNvSpPr>
              <a:spLocks noChangeArrowheads="1"/>
            </p:cNvSpPr>
            <p:nvPr/>
          </p:nvSpPr>
          <p:spPr bwMode="auto">
            <a:xfrm>
              <a:off x="130838" y="31537469"/>
              <a:ext cx="9209088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allowing a data acquisition card with 16 analog inputs to be used to acquire up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 64 signals, and if daisy chained to three other multiplexers, up to 256 signals as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is necessary when acquiring data for 36 bioreactors in parallel with one computer</a:t>
              </a:r>
            </a:p>
          </p:txBody>
        </p:sp>
      </p:grpSp>
      <p:sp>
        <p:nvSpPr>
          <p:cNvPr id="554" name="Shape 55"/>
          <p:cNvSpPr txBox="1"/>
          <p:nvPr/>
        </p:nvSpPr>
        <p:spPr>
          <a:xfrm>
            <a:off x="-182831" y="-247284"/>
            <a:ext cx="10467068" cy="459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4842" tIns="374842" rIns="374842" bIns="374842" anchor="t" anchorCtr="0">
            <a:noAutofit/>
          </a:bodyPr>
          <a:lstStyle/>
          <a:p>
            <a:r>
              <a:rPr lang="e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Tissue Engineering Problems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endParaRPr lang="en"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Researchers don't have funding or equipment to automate tissue </a:t>
            </a: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	engineering development process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A lot of time wasted on emptying cell waste + feeding eells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Lack of samples in a set amount of time </a:t>
            </a:r>
            <a:r>
              <a:rPr lang="en" sz="2400" b="1" dirty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Reproducibility issues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Most researchers stop at cell growth, and neglect the fact that the cells </a:t>
            </a:r>
            <a:endParaRPr lang="en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must integrate </a:t>
            </a: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together to form a tissue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Difficult to maintain balance between porosity, micropore size, mechanical</a:t>
            </a: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	strength, and absorption kinetics of a scaffold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600"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Growth factor delivery methods - bolus injection ineffective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Shape 85"/>
          <p:cNvSpPr txBox="1"/>
          <p:nvPr/>
        </p:nvSpPr>
        <p:spPr>
          <a:xfrm>
            <a:off x="-182832" y="4125833"/>
            <a:ext cx="9857469" cy="128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4842" tIns="374842" rIns="374842" bIns="374842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 analysis showed that Vanderbilt &amp; Harvard/MIT have most sophisticated, automated setups with 8-10 parallel bioreactors.  How to outmassproduce?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of this for ~$20 K per bioreactor </a:t>
            </a:r>
            <a:r>
              <a:rPr lang="en" sz="2400" b="1" dirty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n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simplify &amp; cut costs?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"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BUDGET WERE UNLIMITED, WHAT WOULD YOU DO?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6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Have many bioreactors running in parallel with automated nutrient 	supply, waste removal, with at least periodic electronic 	“patient monitoring” similar to that in a hospital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6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Automation minimizes reproducibility issues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6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Arrays of bioreactors allow for systematic evaluation of synthesis,  	&amp;/or culturing variables, continuous or pulsating flow   rates 	or voltage stimulations, etc. for tissue engineering </a:t>
            </a:r>
          </a:p>
          <a:p>
            <a:pPr algn="just">
              <a:lnSpc>
                <a:spcPct val="115000"/>
              </a:lnSpc>
              <a:buClr>
                <a:schemeClr val="dk1"/>
              </a:buClr>
              <a:buSzPts val="600"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Arrays of syringe pumps allow for much greater control over   	mechanical properties of candidate scaffolds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46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6" name="Shape 61"/>
          <p:cNvPicPr preferRelativeResize="0"/>
          <p:nvPr/>
        </p:nvPicPr>
        <p:blipFill rotWithShape="1">
          <a:blip r:embed="rId31">
            <a:alphaModFix/>
          </a:blip>
          <a:srcRect l="31171"/>
          <a:stretch/>
        </p:blipFill>
        <p:spPr>
          <a:xfrm>
            <a:off x="35685045" y="10812877"/>
            <a:ext cx="1750429" cy="248322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55">
            <a:extLst>
              <a:ext uri="{FF2B5EF4-FFF2-40B4-BE49-F238E27FC236}">
                <a16:creationId xmlns="" xmlns:a16="http://schemas.microsoft.com/office/drawing/2014/main" id="{76C26DA5-A45E-43C9-9255-4C7D4FADD3BB}"/>
              </a:ext>
            </a:extLst>
          </p:cNvPr>
          <p:cNvSpPr txBox="1"/>
          <p:nvPr/>
        </p:nvSpPr>
        <p:spPr>
          <a:xfrm>
            <a:off x="14844383" y="18686034"/>
            <a:ext cx="4024832" cy="459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4842" tIns="374842" rIns="374842" bIns="374842" anchor="t" anchorCtr="0">
            <a:noAutofit/>
          </a:bodyPr>
          <a:lstStyle/>
          <a:p>
            <a:r>
              <a:rPr lang="en-US" sz="3600" b="1">
                <a:latin typeface="Times New Roman"/>
                <a:ea typeface="Times New Roman"/>
                <a:cs typeface="Times New Roman"/>
                <a:sym typeface="Times New Roman"/>
              </a:rPr>
              <a:t>Syringe Pumps</a:t>
            </a:r>
            <a:endParaRPr lang="en-US" sz="2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Used with analog control to control ratios of flowrates of collagen, Bioglass, crosslinker, cells, growth factors, &amp; differentiation factors</a:t>
            </a:r>
          </a:p>
          <a:p>
            <a:endParaRPr lang="en-US"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Used with digital control to dose dyes, PBS, DD purge H</a:t>
            </a:r>
            <a:r>
              <a:rPr lang="en-US" sz="2400" b="1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O, drugs, etc.</a:t>
            </a:r>
            <a:endParaRPr lang="en-US"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Shape 55">
            <a:extLst>
              <a:ext uri="{FF2B5EF4-FFF2-40B4-BE49-F238E27FC236}">
                <a16:creationId xmlns="" xmlns:a16="http://schemas.microsoft.com/office/drawing/2014/main" id="{F08FF6CF-B492-4DB2-994F-0B92754174CF}"/>
              </a:ext>
            </a:extLst>
          </p:cNvPr>
          <p:cNvSpPr txBox="1"/>
          <p:nvPr/>
        </p:nvSpPr>
        <p:spPr>
          <a:xfrm>
            <a:off x="28198222" y="25286428"/>
            <a:ext cx="9292965" cy="705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4842" tIns="374842" rIns="374842" bIns="374842" anchor="t" anchorCtr="0">
            <a:noAutofit/>
          </a:bodyPr>
          <a:lstStyle/>
          <a:p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Task Plan</a:t>
            </a:r>
          </a:p>
          <a:p>
            <a:endParaRPr lang="en-US"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Valves &amp; Valve Controllers					12/31/17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Flowsheet and P&amp;ID						2/1/18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Poster								2/21/18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Arduino-Based Sensors – Each Type Working		2/28/18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LabSmith Demo						2/28/18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CAD Drawing of Bioreactor + Feedthroughs		3/13/18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Syringe Pumps Working					3/31/18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Tested Bioreactor Prototype				4/30/18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Purchase Sensors for 36 Bioreactors			5/15/18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Connect Sensors for 36 Bioreactors			6/15/18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Mass Produce 36 Bioreactors				7/4/18</a:t>
            </a:r>
          </a:p>
          <a:p>
            <a:r>
              <a:rPr lang="en-US" sz="2400" b="1" i="1">
                <a:latin typeface="Times New Roman"/>
                <a:ea typeface="Times New Roman"/>
                <a:cs typeface="Times New Roman"/>
                <a:sym typeface="Times New Roman"/>
              </a:rPr>
              <a:t>In Vivo </a:t>
            </a: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Microscopy						8/1/18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LabView Code						8/10/18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Robotic Arm Biopsies to Microscope Slides		9/15/18</a:t>
            </a:r>
          </a:p>
          <a:p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Nanoflorida Demo						10/5/18</a:t>
            </a:r>
            <a:endParaRPr lang="en-US"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Shape 55">
            <a:extLst>
              <a:ext uri="{FF2B5EF4-FFF2-40B4-BE49-F238E27FC236}">
                <a16:creationId xmlns="" xmlns:a16="http://schemas.microsoft.com/office/drawing/2014/main" id="{2E0A1509-563A-45B3-AD5D-7918165B335E}"/>
              </a:ext>
            </a:extLst>
          </p:cNvPr>
          <p:cNvSpPr txBox="1"/>
          <p:nvPr/>
        </p:nvSpPr>
        <p:spPr>
          <a:xfrm>
            <a:off x="9763552" y="-96215"/>
            <a:ext cx="19652965" cy="4592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4842" tIns="374842" rIns="374842" bIns="374842" anchor="t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TURNING TISSUE ENGINEERING INTO AN ENGINEERING DISCIPLINE</a:t>
            </a:r>
          </a:p>
          <a:p>
            <a:pPr>
              <a:buSzPts val="600"/>
            </a:pPr>
            <a:endParaRPr lang="en"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SzPts val="600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Adrien Hosking, Jonah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Melegrito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Princess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Nicole Bueno,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Guochang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(Nick) Ye, Timofey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Broslav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Ziyad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Thomas Quaid, Thomas Ward, Kristen Brenner,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Dallas Nash, Megan Bass, Kyle Kercher, Jair Cowie-Williams, Ferron van Ritter, Dylan Huss, Fahad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Meghrbel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Ralston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D’Cunha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David Beavers, and Prof. Jim Brenner*</a:t>
            </a:r>
          </a:p>
          <a:p>
            <a:pPr algn="ctr">
              <a:buSzPts val="600"/>
            </a:pPr>
            <a:endParaRPr lang="en-US" sz="12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buSzPts val="600"/>
            </a:pPr>
            <a:r>
              <a:rPr lang="en-US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Florida </a:t>
            </a: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Tech Chemical, Biomedical, Mechanical, and Aerospace Engineering Departments &amp; Nanotechnology Minor Program</a:t>
            </a:r>
          </a:p>
          <a:p>
            <a:pPr algn="ctr">
              <a:buSzPts val="600"/>
            </a:pP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150 West University Blvd, 256 Olin Engineering Bldg., Melbourne, FL 32940, </a:t>
            </a:r>
          </a:p>
          <a:p>
            <a:pPr algn="ctr">
              <a:buSzPts val="600"/>
            </a:pP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32"/>
              </a:rPr>
              <a:t>http://my.fit.edu/~jbrenner</a:t>
            </a: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*PHONE: (321) 749-3437; *E-mail:  </a:t>
            </a: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33"/>
              </a:rPr>
              <a:t>jbrenner@fit.edu</a:t>
            </a:r>
            <a:endParaRPr lang="en-US" sz="2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buSzPts val="600"/>
            </a:pP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ACKNOWLEDGEMENTS:  </a:t>
            </a:r>
            <a:r>
              <a:rPr lang="en-US" sz="2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LabSmith</a:t>
            </a: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for “Free” Kit as part of NSF SBIR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1621630 </a:t>
            </a:r>
            <a:r>
              <a:rPr lang="en-US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beta testing</a:t>
            </a:r>
            <a:endParaRPr sz="26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203069" y="4803635"/>
            <a:ext cx="9327511" cy="6200411"/>
            <a:chOff x="19203069" y="4803635"/>
            <a:chExt cx="9327511" cy="6200411"/>
          </a:xfrm>
        </p:grpSpPr>
        <p:cxnSp>
          <p:nvCxnSpPr>
            <p:cNvPr id="414" name="Connector: Elbow 26">
              <a:extLst/>
            </p:cNvPr>
            <p:cNvCxnSpPr>
              <a:cxnSpLocks/>
            </p:cNvCxnSpPr>
            <p:nvPr/>
          </p:nvCxnSpPr>
          <p:spPr>
            <a:xfrm flipV="1">
              <a:off x="24267505" y="7877713"/>
              <a:ext cx="1085051" cy="3199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13" name="Straight Arrow Connector 412"/>
            <p:cNvCxnSpPr/>
            <p:nvPr/>
          </p:nvCxnSpPr>
          <p:spPr>
            <a:xfrm>
              <a:off x="24652022" y="6099810"/>
              <a:ext cx="0" cy="210312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Oval 410">
              <a:extLst/>
            </p:cNvPr>
            <p:cNvSpPr/>
            <p:nvPr/>
          </p:nvSpPr>
          <p:spPr>
            <a:xfrm>
              <a:off x="22257901" y="7004282"/>
              <a:ext cx="166666" cy="157372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08" name="Straight Arrow Connector 407"/>
            <p:cNvCxnSpPr/>
            <p:nvPr/>
          </p:nvCxnSpPr>
          <p:spPr>
            <a:xfrm>
              <a:off x="23242314" y="7351689"/>
              <a:ext cx="0" cy="210312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Arrow Connector 405"/>
            <p:cNvCxnSpPr/>
            <p:nvPr/>
          </p:nvCxnSpPr>
          <p:spPr>
            <a:xfrm>
              <a:off x="22651534" y="6888608"/>
              <a:ext cx="0" cy="210312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246"/>
            <p:cNvGrpSpPr/>
            <p:nvPr/>
          </p:nvGrpSpPr>
          <p:grpSpPr>
            <a:xfrm>
              <a:off x="19225058" y="4803635"/>
              <a:ext cx="9305522" cy="6200411"/>
              <a:chOff x="10801840" y="9967299"/>
              <a:chExt cx="9040812" cy="5754323"/>
            </a:xfrm>
          </p:grpSpPr>
          <p:cxnSp>
            <p:nvCxnSpPr>
              <p:cNvPr id="162" name="Connector: Elbow 22">
                <a:extLst/>
              </p:cNvPr>
              <p:cNvCxnSpPr>
                <a:cxnSpLocks/>
                <a:endCxn id="148" idx="0"/>
              </p:cNvCxnSpPr>
              <p:nvPr/>
            </p:nvCxnSpPr>
            <p:spPr>
              <a:xfrm>
                <a:off x="12254219" y="11159378"/>
                <a:ext cx="770915" cy="588731"/>
              </a:xfrm>
              <a:prstGeom prst="bentConnector2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55" name="TextBox 154">
                <a:extLst/>
              </p:cNvPr>
              <p:cNvSpPr txBox="1"/>
              <p:nvPr/>
            </p:nvSpPr>
            <p:spPr>
              <a:xfrm>
                <a:off x="13914928" y="12516915"/>
                <a:ext cx="1431925" cy="369888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Crosslinkers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6" name="Connector: Elbow 20">
                <a:extLst/>
              </p:cNvPr>
              <p:cNvCxnSpPr>
                <a:cxnSpLocks/>
              </p:cNvCxnSpPr>
              <p:nvPr/>
            </p:nvCxnSpPr>
            <p:spPr>
              <a:xfrm>
                <a:off x="11556675" y="11960558"/>
                <a:ext cx="841375" cy="371475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7" name="Oval 146">
                <a:extLst/>
              </p:cNvPr>
              <p:cNvSpPr/>
              <p:nvPr/>
            </p:nvSpPr>
            <p:spPr>
              <a:xfrm>
                <a:off x="12467127" y="11822722"/>
                <a:ext cx="1114425" cy="105251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Oval 147">
                <a:extLst/>
              </p:cNvPr>
              <p:cNvSpPr/>
              <p:nvPr/>
            </p:nvSpPr>
            <p:spPr>
              <a:xfrm>
                <a:off x="12944965" y="11748110"/>
                <a:ext cx="160337" cy="14763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Oval 148">
                <a:extLst/>
              </p:cNvPr>
              <p:cNvSpPr/>
              <p:nvPr/>
            </p:nvSpPr>
            <p:spPr>
              <a:xfrm>
                <a:off x="12944965" y="12802210"/>
                <a:ext cx="160337" cy="1460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Oval 149">
                <a:extLst/>
              </p:cNvPr>
              <p:cNvSpPr/>
              <p:nvPr/>
            </p:nvSpPr>
            <p:spPr>
              <a:xfrm>
                <a:off x="12381402" y="12275160"/>
                <a:ext cx="160338" cy="14763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Oval 150">
                <a:extLst/>
              </p:cNvPr>
              <p:cNvSpPr/>
              <p:nvPr/>
            </p:nvSpPr>
            <p:spPr>
              <a:xfrm>
                <a:off x="13502177" y="12275160"/>
                <a:ext cx="160338" cy="147637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TextBox 8"/>
              <p:cNvSpPr txBox="1">
                <a:spLocks noChangeArrowheads="1"/>
              </p:cNvSpPr>
              <p:nvPr/>
            </p:nvSpPr>
            <p:spPr bwMode="auto">
              <a:xfrm>
                <a:off x="12608415" y="12010047"/>
                <a:ext cx="90170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10-way Valve</a:t>
                </a:r>
              </a:p>
            </p:txBody>
          </p:sp>
          <p:sp>
            <p:nvSpPr>
              <p:cNvPr id="153" name="TextBox 152">
                <a:extLst/>
              </p:cNvPr>
              <p:cNvSpPr txBox="1"/>
              <p:nvPr/>
            </p:nvSpPr>
            <p:spPr>
              <a:xfrm>
                <a:off x="11088242" y="10789492"/>
                <a:ext cx="2205037" cy="369887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Bioglass Precursors</a:t>
                </a:r>
              </a:p>
            </p:txBody>
          </p:sp>
          <p:sp>
            <p:nvSpPr>
              <p:cNvPr id="154" name="TextBox 153">
                <a:extLst/>
              </p:cNvPr>
              <p:cNvSpPr txBox="1"/>
              <p:nvPr/>
            </p:nvSpPr>
            <p:spPr>
              <a:xfrm>
                <a:off x="10801840" y="11503642"/>
                <a:ext cx="1245818" cy="599831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Polymer Precursors</a:t>
                </a:r>
              </a:p>
            </p:txBody>
          </p:sp>
          <p:sp>
            <p:nvSpPr>
              <p:cNvPr id="156" name="Oval 155">
                <a:extLst/>
              </p:cNvPr>
              <p:cNvSpPr/>
              <p:nvPr/>
            </p:nvSpPr>
            <p:spPr>
              <a:xfrm>
                <a:off x="12560790" y="12664097"/>
                <a:ext cx="160337" cy="1460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Oval 156">
                <a:extLst/>
              </p:cNvPr>
              <p:cNvSpPr/>
              <p:nvPr/>
            </p:nvSpPr>
            <p:spPr>
              <a:xfrm>
                <a:off x="13379940" y="12621235"/>
                <a:ext cx="161925" cy="1460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Oval 157">
                <a:extLst/>
              </p:cNvPr>
              <p:cNvSpPr/>
              <p:nvPr/>
            </p:nvSpPr>
            <p:spPr>
              <a:xfrm>
                <a:off x="12459190" y="12027510"/>
                <a:ext cx="160337" cy="14605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Oval 158">
                <a:extLst/>
              </p:cNvPr>
              <p:cNvSpPr/>
              <p:nvPr/>
            </p:nvSpPr>
            <p:spPr>
              <a:xfrm>
                <a:off x="12668740" y="11814785"/>
                <a:ext cx="161925" cy="14605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0" name="Oval 159">
                <a:extLst/>
              </p:cNvPr>
              <p:cNvSpPr/>
              <p:nvPr/>
            </p:nvSpPr>
            <p:spPr>
              <a:xfrm>
                <a:off x="13421215" y="12021160"/>
                <a:ext cx="160337" cy="14605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Oval 160">
                <a:extLst/>
              </p:cNvPr>
              <p:cNvSpPr/>
              <p:nvPr/>
            </p:nvSpPr>
            <p:spPr>
              <a:xfrm>
                <a:off x="13219602" y="11822722"/>
                <a:ext cx="161925" cy="14605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3" name="Connector: Elbow 26">
                <a:extLst/>
              </p:cNvPr>
              <p:cNvCxnSpPr>
                <a:cxnSpLocks/>
              </p:cNvCxnSpPr>
              <p:nvPr/>
            </p:nvCxnSpPr>
            <p:spPr>
              <a:xfrm rot="10800000" flipV="1">
                <a:off x="13646638" y="12345481"/>
                <a:ext cx="1054185" cy="2969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64" name="TextBox 29"/>
              <p:cNvSpPr txBox="1">
                <a:spLocks noChangeArrowheads="1"/>
              </p:cNvSpPr>
              <p:nvPr/>
            </p:nvSpPr>
            <p:spPr bwMode="auto">
              <a:xfrm>
                <a:off x="10806602" y="10354285"/>
                <a:ext cx="1427163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Synthesis</a:t>
                </a: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65" name="Oval 164">
                <a:extLst/>
              </p:cNvPr>
              <p:cNvSpPr/>
              <p:nvPr/>
            </p:nvSpPr>
            <p:spPr>
              <a:xfrm>
                <a:off x="16762902" y="12537097"/>
                <a:ext cx="1114425" cy="105410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/>
              </p:cNvPr>
              <p:cNvSpPr/>
              <p:nvPr/>
            </p:nvSpPr>
            <p:spPr>
              <a:xfrm>
                <a:off x="17239152" y="12464072"/>
                <a:ext cx="160338" cy="1460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Oval 166">
                <a:extLst/>
              </p:cNvPr>
              <p:cNvSpPr/>
              <p:nvPr/>
            </p:nvSpPr>
            <p:spPr>
              <a:xfrm>
                <a:off x="17239152" y="13518172"/>
                <a:ext cx="160338" cy="1460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Oval 167">
                <a:extLst/>
              </p:cNvPr>
              <p:cNvSpPr/>
              <p:nvPr/>
            </p:nvSpPr>
            <p:spPr>
              <a:xfrm>
                <a:off x="16675590" y="12991122"/>
                <a:ext cx="161925" cy="146050"/>
              </a:xfrm>
              <a:prstGeom prst="ellipse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Oval 168">
                <a:extLst/>
              </p:cNvPr>
              <p:cNvSpPr/>
              <p:nvPr/>
            </p:nvSpPr>
            <p:spPr>
              <a:xfrm>
                <a:off x="17796365" y="12991122"/>
                <a:ext cx="160337" cy="1460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Oval 169">
                <a:extLst/>
              </p:cNvPr>
              <p:cNvSpPr/>
              <p:nvPr/>
            </p:nvSpPr>
            <p:spPr>
              <a:xfrm>
                <a:off x="16854977" y="13380060"/>
                <a:ext cx="161925" cy="1460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Oval 170">
                <a:extLst/>
              </p:cNvPr>
              <p:cNvSpPr/>
              <p:nvPr/>
            </p:nvSpPr>
            <p:spPr>
              <a:xfrm>
                <a:off x="17675715" y="13337197"/>
                <a:ext cx="160337" cy="14605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/>
              </p:cNvPr>
              <p:cNvSpPr/>
              <p:nvPr/>
            </p:nvSpPr>
            <p:spPr>
              <a:xfrm>
                <a:off x="16962927" y="12529160"/>
                <a:ext cx="161925" cy="1460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3" name="Oval 172">
                <a:extLst/>
              </p:cNvPr>
              <p:cNvSpPr/>
              <p:nvPr/>
            </p:nvSpPr>
            <p:spPr>
              <a:xfrm>
                <a:off x="17715402" y="12737122"/>
                <a:ext cx="161925" cy="1460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4" name="Oval 173">
                <a:extLst/>
              </p:cNvPr>
              <p:cNvSpPr/>
              <p:nvPr/>
            </p:nvSpPr>
            <p:spPr>
              <a:xfrm>
                <a:off x="17513790" y="12537097"/>
                <a:ext cx="161925" cy="1460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5" name="TextBox 174">
                <a:extLst/>
              </p:cNvPr>
              <p:cNvSpPr txBox="1"/>
              <p:nvPr/>
            </p:nvSpPr>
            <p:spPr>
              <a:xfrm>
                <a:off x="18163077" y="12452960"/>
                <a:ext cx="1227138" cy="369887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DD Water</a:t>
                </a:r>
              </a:p>
            </p:txBody>
          </p:sp>
          <p:cxnSp>
            <p:nvCxnSpPr>
              <p:cNvPr id="176" name="Connector: Elbow 44">
                <a:extLst/>
              </p:cNvPr>
              <p:cNvCxnSpPr>
                <a:cxnSpLocks/>
                <a:stCxn id="175" idx="2"/>
              </p:cNvCxnSpPr>
              <p:nvPr/>
            </p:nvCxnSpPr>
            <p:spPr>
              <a:xfrm rot="5400000">
                <a:off x="18219434" y="12545828"/>
                <a:ext cx="279400" cy="833437"/>
              </a:xfrm>
              <a:prstGeom prst="bentConnector2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77" name="TextBox 176">
                <a:extLst/>
              </p:cNvPr>
              <p:cNvSpPr txBox="1"/>
              <p:nvPr/>
            </p:nvSpPr>
            <p:spPr>
              <a:xfrm>
                <a:off x="18725052" y="11670322"/>
                <a:ext cx="1090613" cy="369888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Dye B</a:t>
                </a:r>
              </a:p>
            </p:txBody>
          </p:sp>
          <p:cxnSp>
            <p:nvCxnSpPr>
              <p:cNvPr id="178" name="Connector: Elbow 47">
                <a:extLst/>
              </p:cNvPr>
              <p:cNvCxnSpPr>
                <a:cxnSpLocks/>
                <a:stCxn id="177" idx="2"/>
                <a:endCxn id="173" idx="7"/>
              </p:cNvCxnSpPr>
              <p:nvPr/>
            </p:nvCxnSpPr>
            <p:spPr>
              <a:xfrm rot="5400000">
                <a:off x="18203559" y="11690166"/>
                <a:ext cx="717550" cy="1417637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79" name="TextBox 178">
                <a:extLst/>
              </p:cNvPr>
              <p:cNvSpPr txBox="1"/>
              <p:nvPr/>
            </p:nvSpPr>
            <p:spPr>
              <a:xfrm>
                <a:off x="17853515" y="11262335"/>
                <a:ext cx="1214437" cy="36830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Dye A</a:t>
                </a:r>
              </a:p>
            </p:txBody>
          </p:sp>
          <p:cxnSp>
            <p:nvCxnSpPr>
              <p:cNvPr id="180" name="Connector: Elbow 51">
                <a:extLst/>
              </p:cNvPr>
              <p:cNvCxnSpPr>
                <a:cxnSpLocks/>
                <a:stCxn id="179" idx="2"/>
                <a:endCxn id="174" idx="0"/>
              </p:cNvCxnSpPr>
              <p:nvPr/>
            </p:nvCxnSpPr>
            <p:spPr>
              <a:xfrm rot="5400000">
                <a:off x="17574115" y="11651272"/>
                <a:ext cx="906462" cy="865188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1" name="TextBox 180">
                <a:extLst/>
              </p:cNvPr>
              <p:cNvSpPr txBox="1"/>
              <p:nvPr/>
            </p:nvSpPr>
            <p:spPr>
              <a:xfrm>
                <a:off x="17553477" y="10552722"/>
                <a:ext cx="1030288" cy="369888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Glucose</a:t>
                </a:r>
              </a:p>
            </p:txBody>
          </p:sp>
          <p:cxnSp>
            <p:nvCxnSpPr>
              <p:cNvPr id="182" name="Connector: Elbow 61">
                <a:extLst/>
              </p:cNvPr>
              <p:cNvCxnSpPr>
                <a:cxnSpLocks/>
                <a:endCxn id="166" idx="0"/>
              </p:cNvCxnSpPr>
              <p:nvPr/>
            </p:nvCxnSpPr>
            <p:spPr>
              <a:xfrm rot="5400000">
                <a:off x="16922447" y="11313928"/>
                <a:ext cx="1547812" cy="752475"/>
              </a:xfrm>
              <a:prstGeom prst="bentConnector3">
                <a:avLst>
                  <a:gd name="adj1" fmla="val 17524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3" name="TextBox 182">
                <a:extLst/>
              </p:cNvPr>
              <p:cNvSpPr txBox="1"/>
              <p:nvPr/>
            </p:nvSpPr>
            <p:spPr>
              <a:xfrm>
                <a:off x="14930749" y="10550150"/>
                <a:ext cx="2301875" cy="64611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Phosphate Buffered Saline (PBS)</a:t>
                </a:r>
              </a:p>
            </p:txBody>
          </p:sp>
          <p:cxnSp>
            <p:nvCxnSpPr>
              <p:cNvPr id="184" name="Connector: Elbow 69">
                <a:extLst/>
              </p:cNvPr>
              <p:cNvCxnSpPr>
                <a:cxnSpLocks/>
              </p:cNvCxnSpPr>
              <p:nvPr/>
            </p:nvCxnSpPr>
            <p:spPr>
              <a:xfrm rot="16200000" flipH="1">
                <a:off x="15896339" y="11472535"/>
                <a:ext cx="1332898" cy="962202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5" name="Flowchart: Summing Junction 184">
                <a:extLst/>
              </p:cNvPr>
              <p:cNvSpPr/>
              <p:nvPr/>
            </p:nvSpPr>
            <p:spPr>
              <a:xfrm>
                <a:off x="12924327" y="12252935"/>
                <a:ext cx="201613" cy="211137"/>
              </a:xfrm>
              <a:prstGeom prst="flowChartSummingJunction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6" name="TextBox 73"/>
              <p:cNvSpPr txBox="1">
                <a:spLocks noChangeArrowheads="1"/>
              </p:cNvSpPr>
              <p:nvPr/>
            </p:nvSpPr>
            <p:spPr bwMode="auto">
              <a:xfrm>
                <a:off x="16915302" y="12773635"/>
                <a:ext cx="901700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10-way Valve</a:t>
                </a:r>
              </a:p>
            </p:txBody>
          </p:sp>
          <p:sp>
            <p:nvSpPr>
              <p:cNvPr id="187" name="Flowchart: Summing Junction 186">
                <a:extLst/>
              </p:cNvPr>
              <p:cNvSpPr/>
              <p:nvPr/>
            </p:nvSpPr>
            <p:spPr>
              <a:xfrm>
                <a:off x="17255027" y="12959372"/>
                <a:ext cx="201613" cy="211138"/>
              </a:xfrm>
              <a:prstGeom prst="flowChartSummingJunction">
                <a:avLst/>
              </a:prstGeom>
              <a:noFill/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TextBox 89"/>
              <p:cNvSpPr txBox="1">
                <a:spLocks noChangeArrowheads="1"/>
              </p:cNvSpPr>
              <p:nvPr/>
            </p:nvSpPr>
            <p:spPr bwMode="auto">
              <a:xfrm>
                <a:off x="18702827" y="10349522"/>
                <a:ext cx="11398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1" i="0" u="sng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Inputs</a:t>
                </a:r>
                <a:r>
                  <a:rPr kumimoji="0" lang="en-US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89" name="Rectangle: Rounded Corners 95">
                <a:extLst/>
              </p:cNvPr>
              <p:cNvSpPr/>
              <p:nvPr/>
            </p:nvSpPr>
            <p:spPr>
              <a:xfrm>
                <a:off x="13972077" y="14157935"/>
                <a:ext cx="1004888" cy="555625"/>
              </a:xfrm>
              <a:prstGeom prst="roundRect">
                <a:avLst/>
              </a:prstGeom>
              <a:solidFill>
                <a:srgbClr val="E7E6E6">
                  <a:lumMod val="90000"/>
                </a:srgbClr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Bubble Trap</a:t>
                </a:r>
              </a:p>
            </p:txBody>
          </p:sp>
          <p:cxnSp>
            <p:nvCxnSpPr>
              <p:cNvPr id="190" name="Connector: Elbow 109">
                <a:extLst/>
              </p:cNvPr>
              <p:cNvCxnSpPr>
                <a:cxnSpLocks/>
              </p:cNvCxnSpPr>
              <p:nvPr/>
            </p:nvCxnSpPr>
            <p:spPr>
              <a:xfrm flipV="1">
                <a:off x="13165627" y="13611835"/>
                <a:ext cx="1317625" cy="0"/>
              </a:xfrm>
              <a:prstGeom prst="bentConnector3">
                <a:avLst>
                  <a:gd name="adj1" fmla="val 50000"/>
                </a:avLst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91" name="Arc 190"/>
              <p:cNvSpPr/>
              <p:nvPr/>
            </p:nvSpPr>
            <p:spPr>
              <a:xfrm>
                <a:off x="12997352" y="12737122"/>
                <a:ext cx="347663" cy="349250"/>
              </a:xfrm>
              <a:prstGeom prst="arc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2" name="Straight Connector 191"/>
              <p:cNvCxnSpPr>
                <a:stCxn id="185" idx="5"/>
                <a:endCxn id="191" idx="0"/>
              </p:cNvCxnSpPr>
              <p:nvPr/>
            </p:nvCxnSpPr>
            <p:spPr>
              <a:xfrm>
                <a:off x="13095777" y="12433910"/>
                <a:ext cx="76200" cy="303212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Elbow Connector 192"/>
              <p:cNvCxnSpPr>
                <a:endCxn id="168" idx="2"/>
              </p:cNvCxnSpPr>
              <p:nvPr/>
            </p:nvCxnSpPr>
            <p:spPr>
              <a:xfrm>
                <a:off x="13341840" y="12911747"/>
                <a:ext cx="3333750" cy="152400"/>
              </a:xfrm>
              <a:prstGeom prst="bentConnector3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94" name="Arc 193"/>
              <p:cNvSpPr/>
              <p:nvPr/>
            </p:nvSpPr>
            <p:spPr>
              <a:xfrm flipV="1">
                <a:off x="16910540" y="13311797"/>
                <a:ext cx="246062" cy="288925"/>
              </a:xfrm>
              <a:prstGeom prst="arc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5" name="Straight Connector 194"/>
              <p:cNvCxnSpPr>
                <a:stCxn id="194" idx="2"/>
                <a:endCxn id="187" idx="3"/>
              </p:cNvCxnSpPr>
              <p:nvPr/>
            </p:nvCxnSpPr>
            <p:spPr>
              <a:xfrm flipV="1">
                <a:off x="17156602" y="13140347"/>
                <a:ext cx="127000" cy="315913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Elbow Connector 195"/>
              <p:cNvCxnSpPr>
                <a:cxnSpLocks/>
                <a:stCxn id="194" idx="0"/>
                <a:endCxn id="189" idx="0"/>
              </p:cNvCxnSpPr>
              <p:nvPr/>
            </p:nvCxnSpPr>
            <p:spPr>
              <a:xfrm rot="10800000" flipV="1">
                <a:off x="14473727" y="13600722"/>
                <a:ext cx="2560638" cy="557213"/>
              </a:xfrm>
              <a:prstGeom prst="bentConnector2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97" name="Straight Arrow Connector 196"/>
              <p:cNvCxnSpPr>
                <a:cxnSpLocks/>
              </p:cNvCxnSpPr>
              <p:nvPr/>
            </p:nvCxnSpPr>
            <p:spPr>
              <a:xfrm>
                <a:off x="14488015" y="14713560"/>
                <a:ext cx="9525" cy="100806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grpSp>
            <p:nvGrpSpPr>
              <p:cNvPr id="198" name="Group 70"/>
              <p:cNvGrpSpPr>
                <a:grpSpLocks/>
              </p:cNvGrpSpPr>
              <p:nvPr/>
            </p:nvGrpSpPr>
            <p:grpSpPr bwMode="auto">
              <a:xfrm>
                <a:off x="11868639" y="12229129"/>
                <a:ext cx="923924" cy="223837"/>
                <a:chOff x="2381204" y="4822955"/>
                <a:chExt cx="1233885" cy="298843"/>
              </a:xfrm>
            </p:grpSpPr>
            <p:sp>
              <p:nvSpPr>
                <p:cNvPr id="245" name="Oval 244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822955"/>
                  <a:ext cx="294691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6" name="TextBox 245"/>
                <p:cNvSpPr txBox="1"/>
                <p:nvPr/>
              </p:nvSpPr>
              <p:spPr>
                <a:xfrm>
                  <a:off x="2385444" y="4856869"/>
                  <a:ext cx="1229645" cy="243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199" name="Group 76"/>
              <p:cNvGrpSpPr>
                <a:grpSpLocks/>
              </p:cNvGrpSpPr>
              <p:nvPr/>
            </p:nvGrpSpPr>
            <p:grpSpPr bwMode="auto">
              <a:xfrm>
                <a:off x="12912485" y="11391987"/>
                <a:ext cx="681037" cy="223838"/>
                <a:chOff x="2151252" y="4741708"/>
                <a:chExt cx="909512" cy="298843"/>
              </a:xfrm>
            </p:grpSpPr>
            <p:sp>
              <p:nvSpPr>
                <p:cNvPr id="243" name="Oval 242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169252" y="4741708"/>
                  <a:ext cx="294691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4" name="TextBox 243"/>
                <p:cNvSpPr txBox="1"/>
                <p:nvPr/>
              </p:nvSpPr>
              <p:spPr>
                <a:xfrm>
                  <a:off x="2151252" y="4776548"/>
                  <a:ext cx="909512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200" name="Group 80"/>
              <p:cNvGrpSpPr>
                <a:grpSpLocks/>
              </p:cNvGrpSpPr>
              <p:nvPr/>
            </p:nvGrpSpPr>
            <p:grpSpPr bwMode="auto">
              <a:xfrm>
                <a:off x="14264177" y="12219597"/>
                <a:ext cx="685800" cy="223838"/>
                <a:chOff x="2381204" y="4600403"/>
                <a:chExt cx="913753" cy="298843"/>
              </a:xfrm>
            </p:grpSpPr>
            <p:sp>
              <p:nvSpPr>
                <p:cNvPr id="241" name="Oval 240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2" name="TextBox 241"/>
                <p:cNvSpPr txBox="1"/>
                <p:nvPr/>
              </p:nvSpPr>
              <p:spPr>
                <a:xfrm>
                  <a:off x="2385434" y="4634314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grpSp>
            <p:nvGrpSpPr>
              <p:cNvPr id="201" name="Group 83"/>
              <p:cNvGrpSpPr>
                <a:grpSpLocks/>
              </p:cNvGrpSpPr>
              <p:nvPr/>
            </p:nvGrpSpPr>
            <p:grpSpPr bwMode="auto">
              <a:xfrm>
                <a:off x="14883302" y="12867297"/>
                <a:ext cx="685800" cy="223838"/>
                <a:chOff x="2381204" y="4600403"/>
                <a:chExt cx="913753" cy="298843"/>
              </a:xfrm>
            </p:grpSpPr>
            <p:sp>
              <p:nvSpPr>
                <p:cNvPr id="239" name="Oval 238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2385434" y="4634314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202" name="Group 87"/>
              <p:cNvGrpSpPr>
                <a:grpSpLocks/>
              </p:cNvGrpSpPr>
              <p:nvPr/>
            </p:nvGrpSpPr>
            <p:grpSpPr bwMode="auto">
              <a:xfrm>
                <a:off x="16672415" y="11840185"/>
                <a:ext cx="685800" cy="223837"/>
                <a:chOff x="2381204" y="4600403"/>
                <a:chExt cx="913753" cy="298843"/>
              </a:xfrm>
            </p:grpSpPr>
            <p:sp>
              <p:nvSpPr>
                <p:cNvPr id="237" name="Oval 236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2385434" y="4634314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</p:grpSp>
          <p:grpSp>
            <p:nvGrpSpPr>
              <p:cNvPr id="203" name="Group 91"/>
              <p:cNvGrpSpPr>
                <a:grpSpLocks/>
              </p:cNvGrpSpPr>
              <p:nvPr/>
            </p:nvGrpSpPr>
            <p:grpSpPr bwMode="auto">
              <a:xfrm>
                <a:off x="17197877" y="11659210"/>
                <a:ext cx="685800" cy="225425"/>
                <a:chOff x="2381204" y="4600403"/>
                <a:chExt cx="913753" cy="298843"/>
              </a:xfrm>
            </p:grpSpPr>
            <p:sp>
              <p:nvSpPr>
                <p:cNvPr id="235" name="Oval 234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2385434" y="4634075"/>
                  <a:ext cx="909523" cy="2609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204" name="Group 94"/>
              <p:cNvGrpSpPr>
                <a:grpSpLocks/>
              </p:cNvGrpSpPr>
              <p:nvPr/>
            </p:nvGrpSpPr>
            <p:grpSpPr bwMode="auto">
              <a:xfrm>
                <a:off x="18331352" y="11890985"/>
                <a:ext cx="684213" cy="223837"/>
                <a:chOff x="2381204" y="4600403"/>
                <a:chExt cx="913753" cy="298843"/>
              </a:xfrm>
            </p:grpSpPr>
            <p:sp>
              <p:nvSpPr>
                <p:cNvPr id="233" name="Oval 232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4691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4" name="TextBox 233"/>
                <p:cNvSpPr txBox="1"/>
                <p:nvPr/>
              </p:nvSpPr>
              <p:spPr>
                <a:xfrm>
                  <a:off x="2385444" y="4634314"/>
                  <a:ext cx="90951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</p:grpSp>
          <p:grpSp>
            <p:nvGrpSpPr>
              <p:cNvPr id="205" name="Group 108"/>
              <p:cNvGrpSpPr>
                <a:grpSpLocks/>
              </p:cNvGrpSpPr>
              <p:nvPr/>
            </p:nvGrpSpPr>
            <p:grpSpPr bwMode="auto">
              <a:xfrm>
                <a:off x="14388002" y="15015185"/>
                <a:ext cx="684213" cy="225425"/>
                <a:chOff x="2381204" y="4600403"/>
                <a:chExt cx="913753" cy="298843"/>
              </a:xfrm>
            </p:grpSpPr>
            <p:sp>
              <p:nvSpPr>
                <p:cNvPr id="231" name="Oval 230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4691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2385444" y="4634075"/>
                  <a:ext cx="909513" cy="2609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14</a:t>
                  </a:r>
                </a:p>
              </p:txBody>
            </p:sp>
          </p:grpSp>
          <p:grpSp>
            <p:nvGrpSpPr>
              <p:cNvPr id="206" name="Group 114"/>
              <p:cNvGrpSpPr>
                <a:grpSpLocks/>
              </p:cNvGrpSpPr>
              <p:nvPr/>
            </p:nvGrpSpPr>
            <p:grpSpPr bwMode="auto">
              <a:xfrm>
                <a:off x="13768877" y="13518172"/>
                <a:ext cx="685800" cy="223838"/>
                <a:chOff x="2381204" y="4600403"/>
                <a:chExt cx="913753" cy="298843"/>
              </a:xfrm>
            </p:grpSpPr>
            <p:sp>
              <p:nvSpPr>
                <p:cNvPr id="229" name="Oval 228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2385434" y="4634314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</p:grpSp>
          <p:grpSp>
            <p:nvGrpSpPr>
              <p:cNvPr id="207" name="Group 118"/>
              <p:cNvGrpSpPr>
                <a:grpSpLocks/>
              </p:cNvGrpSpPr>
              <p:nvPr/>
            </p:nvGrpSpPr>
            <p:grpSpPr bwMode="auto">
              <a:xfrm>
                <a:off x="15719915" y="13505472"/>
                <a:ext cx="685800" cy="223838"/>
                <a:chOff x="2381204" y="4600403"/>
                <a:chExt cx="913753" cy="298843"/>
              </a:xfrm>
            </p:grpSpPr>
            <p:sp>
              <p:nvSpPr>
                <p:cNvPr id="227" name="Oval 226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2385434" y="4634314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11</a:t>
                  </a:r>
                </a:p>
              </p:txBody>
            </p:sp>
          </p:grpSp>
          <p:grpSp>
            <p:nvGrpSpPr>
              <p:cNvPr id="208" name="Group 121"/>
              <p:cNvGrpSpPr>
                <a:grpSpLocks/>
              </p:cNvGrpSpPr>
              <p:nvPr/>
            </p:nvGrpSpPr>
            <p:grpSpPr bwMode="auto">
              <a:xfrm>
                <a:off x="19148915" y="12181497"/>
                <a:ext cx="684212" cy="223838"/>
                <a:chOff x="2381204" y="4600403"/>
                <a:chExt cx="913753" cy="298843"/>
              </a:xfrm>
            </p:grpSpPr>
            <p:sp>
              <p:nvSpPr>
                <p:cNvPr id="225" name="Oval 224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4690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2385444" y="4634314"/>
                  <a:ext cx="90951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</p:grpSp>
          <p:grpSp>
            <p:nvGrpSpPr>
              <p:cNvPr id="209" name="Group 124"/>
              <p:cNvGrpSpPr>
                <a:grpSpLocks/>
              </p:cNvGrpSpPr>
              <p:nvPr/>
            </p:nvGrpSpPr>
            <p:grpSpPr bwMode="auto">
              <a:xfrm>
                <a:off x="18459940" y="12981597"/>
                <a:ext cx="685800" cy="223838"/>
                <a:chOff x="2381204" y="4600403"/>
                <a:chExt cx="913753" cy="298843"/>
              </a:xfrm>
            </p:grpSpPr>
            <p:sp>
              <p:nvSpPr>
                <p:cNvPr id="223" name="Oval 222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2385434" y="4634314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</p:grpSp>
          <p:grpSp>
            <p:nvGrpSpPr>
              <p:cNvPr id="210" name="Group 127"/>
              <p:cNvGrpSpPr>
                <a:grpSpLocks/>
              </p:cNvGrpSpPr>
              <p:nvPr/>
            </p:nvGrpSpPr>
            <p:grpSpPr bwMode="auto">
              <a:xfrm>
                <a:off x="14361015" y="13761060"/>
                <a:ext cx="685800" cy="225425"/>
                <a:chOff x="2381204" y="4600403"/>
                <a:chExt cx="913753" cy="298843"/>
              </a:xfrm>
            </p:grpSpPr>
            <p:sp>
              <p:nvSpPr>
                <p:cNvPr id="221" name="Oval 220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381204" y="4600403"/>
                  <a:ext cx="296124" cy="298843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2385434" y="4634075"/>
                  <a:ext cx="909523" cy="2609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13</a:t>
                  </a:r>
                </a:p>
              </p:txBody>
            </p:sp>
          </p:grpSp>
          <p:sp>
            <p:nvSpPr>
              <p:cNvPr id="211" name="Oval 210">
                <a:extLst/>
              </p:cNvPr>
              <p:cNvSpPr>
                <a:spLocks noChangeAspect="1"/>
              </p:cNvSpPr>
              <p:nvPr/>
            </p:nvSpPr>
            <p:spPr>
              <a:xfrm>
                <a:off x="12062315" y="13080022"/>
                <a:ext cx="1089025" cy="1100138"/>
              </a:xfrm>
              <a:prstGeom prst="ellipse">
                <a:avLst/>
              </a:prstGeom>
              <a:noFill/>
              <a:ln w="12700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2" name="TextBox 1"/>
              <p:cNvSpPr txBox="1">
                <a:spLocks noChangeArrowheads="1"/>
              </p:cNvSpPr>
              <p:nvPr/>
            </p:nvSpPr>
            <p:spPr bwMode="auto">
              <a:xfrm>
                <a:off x="12411565" y="13468960"/>
                <a:ext cx="67786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r>
                  <a:rPr kumimoji="0" lang="en-US" altLang="en-US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2(g)</a:t>
                </a: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13" name="Oval 212">
                <a:extLst/>
              </p:cNvPr>
              <p:cNvSpPr/>
              <p:nvPr/>
            </p:nvSpPr>
            <p:spPr>
              <a:xfrm>
                <a:off x="16762902" y="12737122"/>
                <a:ext cx="160338" cy="146050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4" name="TextBox 213">
                <a:extLst/>
              </p:cNvPr>
              <p:cNvSpPr txBox="1"/>
              <p:nvPr/>
            </p:nvSpPr>
            <p:spPr>
              <a:xfrm>
                <a:off x="15521433" y="12607119"/>
                <a:ext cx="684302" cy="342760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Drug</a:t>
                </a:r>
              </a:p>
            </p:txBody>
          </p:sp>
          <p:grpSp>
            <p:nvGrpSpPr>
              <p:cNvPr id="216" name="Group 100"/>
              <p:cNvGrpSpPr>
                <a:grpSpLocks/>
              </p:cNvGrpSpPr>
              <p:nvPr/>
            </p:nvGrpSpPr>
            <p:grpSpPr bwMode="auto">
              <a:xfrm>
                <a:off x="16256584" y="12680850"/>
                <a:ext cx="686524" cy="223839"/>
                <a:chOff x="2190965" y="4843187"/>
                <a:chExt cx="914718" cy="298844"/>
              </a:xfrm>
            </p:grpSpPr>
            <p:sp>
              <p:nvSpPr>
                <p:cNvPr id="219" name="Oval 218">
                  <a:extLst/>
                </p:cNvPr>
                <p:cNvSpPr>
                  <a:spLocks noChangeAspect="1"/>
                </p:cNvSpPr>
                <p:nvPr/>
              </p:nvSpPr>
              <p:spPr>
                <a:xfrm>
                  <a:off x="2190965" y="4843187"/>
                  <a:ext cx="296126" cy="298844"/>
                </a:xfrm>
                <a:prstGeom prst="ellipse">
                  <a:avLst/>
                </a:prstGeom>
                <a:solidFill>
                  <a:srgbClr val="4472C4"/>
                </a:solidFill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75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0" name="TextBox 219">
                  <a:extLst/>
                </p:cNvPr>
                <p:cNvSpPr txBox="1"/>
                <p:nvPr/>
              </p:nvSpPr>
              <p:spPr>
                <a:xfrm>
                  <a:off x="2196160" y="4856279"/>
                  <a:ext cx="909523" cy="2606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75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</p:grpSp>
          <p:sp>
            <p:nvSpPr>
              <p:cNvPr id="217" name="TextBox 216">
                <a:extLst/>
              </p:cNvPr>
              <p:cNvSpPr txBox="1"/>
              <p:nvPr/>
            </p:nvSpPr>
            <p:spPr>
              <a:xfrm>
                <a:off x="14721377" y="14885010"/>
                <a:ext cx="1900238" cy="646112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To Array of 36 Bioreactors</a:t>
                </a:r>
              </a:p>
            </p:txBody>
          </p:sp>
          <p:sp>
            <p:nvSpPr>
              <p:cNvPr id="218" name="TextBox 111"/>
              <p:cNvSpPr txBox="1">
                <a:spLocks noChangeArrowheads="1"/>
              </p:cNvSpPr>
              <p:nvPr/>
            </p:nvSpPr>
            <p:spPr bwMode="auto">
              <a:xfrm>
                <a:off x="10805015" y="9967299"/>
                <a:ext cx="6392862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defTabSz="6858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6858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Multiport Valves for Synthesis and Feed Inputs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79" name="TextBox 378">
              <a:extLst/>
            </p:cNvPr>
            <p:cNvSpPr txBox="1"/>
            <p:nvPr/>
          </p:nvSpPr>
          <p:spPr>
            <a:xfrm>
              <a:off x="19203069" y="6086853"/>
              <a:ext cx="698280" cy="36933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Cells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80" name="TextBox 379"/>
            <p:cNvSpPr txBox="1"/>
            <p:nvPr/>
          </p:nvSpPr>
          <p:spPr bwMode="auto">
            <a:xfrm>
              <a:off x="23207068" y="6800632"/>
              <a:ext cx="700977" cy="2103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388" name="Connector: Elbow 22">
              <a:extLst/>
            </p:cNvPr>
            <p:cNvCxnSpPr>
              <a:cxnSpLocks/>
            </p:cNvCxnSpPr>
            <p:nvPr/>
          </p:nvCxnSpPr>
          <p:spPr>
            <a:xfrm rot="16200000" flipH="1">
              <a:off x="20424194" y="6479547"/>
              <a:ext cx="769730" cy="409165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>
            <a:xfrm>
              <a:off x="19901349" y="6304177"/>
              <a:ext cx="703127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H="1">
              <a:off x="21793903" y="6281142"/>
              <a:ext cx="0" cy="548640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TextBox 401">
              <a:extLst/>
            </p:cNvPr>
            <p:cNvSpPr txBox="1"/>
            <p:nvPr/>
          </p:nvSpPr>
          <p:spPr>
            <a:xfrm>
              <a:off x="21720016" y="6126095"/>
              <a:ext cx="1857068" cy="36933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Growth Factors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3" name="Oval 402">
              <a:extLst/>
            </p:cNvPr>
            <p:cNvSpPr/>
            <p:nvPr/>
          </p:nvSpPr>
          <p:spPr>
            <a:xfrm>
              <a:off x="21947656" y="7004282"/>
              <a:ext cx="166666" cy="157372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4" name="TextBox 403">
              <a:extLst/>
            </p:cNvPr>
            <p:cNvSpPr txBox="1"/>
            <p:nvPr/>
          </p:nvSpPr>
          <p:spPr>
            <a:xfrm>
              <a:off x="21953763" y="6556759"/>
              <a:ext cx="2444562" cy="36933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Differentiation Factors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405" name="Straight Arrow Connector 404"/>
            <p:cNvCxnSpPr/>
            <p:nvPr/>
          </p:nvCxnSpPr>
          <p:spPr>
            <a:xfrm>
              <a:off x="21967951" y="7087772"/>
              <a:ext cx="703127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TextBox 408"/>
            <p:cNvSpPr txBox="1"/>
            <p:nvPr/>
          </p:nvSpPr>
          <p:spPr bwMode="auto">
            <a:xfrm>
              <a:off x="22257768" y="6985780"/>
              <a:ext cx="702612" cy="210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4516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975</Words>
  <Application>Microsoft Office PowerPoint</Application>
  <PresentationFormat>Custom</PresentationFormat>
  <Paragraphs>300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Symbol</vt:lpstr>
      <vt:lpstr>Times New Roman</vt:lpstr>
      <vt:lpstr>Wingdings</vt:lpstr>
      <vt:lpstr>ヒラギノ角ゴ Pro W3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Timofey Broslav</dc:creator>
  <cp:lastModifiedBy>James Brenner</cp:lastModifiedBy>
  <cp:revision>24</cp:revision>
  <dcterms:modified xsi:type="dcterms:W3CDTF">2018-02-16T19:00:20Z</dcterms:modified>
</cp:coreProperties>
</file>