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74" r:id="rId5"/>
    <p:sldId id="258" r:id="rId6"/>
    <p:sldId id="286" r:id="rId7"/>
    <p:sldId id="283" r:id="rId8"/>
    <p:sldId id="284" r:id="rId9"/>
    <p:sldId id="275" r:id="rId10"/>
    <p:sldId id="264" r:id="rId11"/>
    <p:sldId id="265" r:id="rId12"/>
    <p:sldId id="266" r:id="rId13"/>
    <p:sldId id="279" r:id="rId14"/>
    <p:sldId id="280" r:id="rId15"/>
    <p:sldId id="281" r:id="rId16"/>
    <p:sldId id="285" r:id="rId17"/>
    <p:sldId id="287" r:id="rId18"/>
    <p:sldId id="282" r:id="rId19"/>
    <p:sldId id="271" r:id="rId20"/>
  </p:sldIdLst>
  <p:sldSz cx="9144000" cy="6858000" type="screen4x3"/>
  <p:notesSz cx="7010400" cy="9296400"/>
  <p:embeddedFontLst>
    <p:embeddedFont>
      <p:font typeface="Cabin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0" roundtripDataSignature="AMtx7mieFY/2PQMReFkG6B0KpxlHGXvAy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Zappala" initials="PZ" lastIdx="1" clrIdx="0">
    <p:extLst>
      <p:ext uri="{19B8F6BF-5375-455C-9EA6-DF929625EA0E}">
        <p15:presenceInfo xmlns:p15="http://schemas.microsoft.com/office/powerpoint/2012/main" userId="S::pzappala@fit.edu::0919800b-38d5-42cc-91ed-a2c627295b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836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18"/>
          <p:cNvCxnSpPr/>
          <p:nvPr/>
        </p:nvCxnSpPr>
        <p:spPr>
          <a:xfrm>
            <a:off x="0" y="1752600"/>
            <a:ext cx="9144000" cy="0"/>
          </a:xfrm>
          <a:prstGeom prst="straightConnector1">
            <a:avLst/>
          </a:prstGeom>
          <a:noFill/>
          <a:ln w="25400" cap="flat" cmpd="tri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18"/>
          <p:cNvCxnSpPr/>
          <p:nvPr/>
        </p:nvCxnSpPr>
        <p:spPr>
          <a:xfrm>
            <a:off x="0" y="31242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1"/>
          </p:nvPr>
        </p:nvSpPr>
        <p:spPr>
          <a:xfrm rot="5400000">
            <a:off x="1752600" y="-990600"/>
            <a:ext cx="5638800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6pPr>
            <a:lvl7pPr marL="3200400" lvl="6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7pPr>
            <a:lvl8pPr marL="3657600" lvl="7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8pPr>
            <a:lvl9pPr marL="4114800" lvl="8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>
            <a:spLocks noGrp="1"/>
          </p:cNvSpPr>
          <p:nvPr>
            <p:ph type="title"/>
          </p:nvPr>
        </p:nvSpPr>
        <p:spPr>
          <a:xfrm rot="5400000">
            <a:off x="5048250" y="2343150"/>
            <a:ext cx="56388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body" idx="1"/>
          </p:nvPr>
        </p:nvSpPr>
        <p:spPr>
          <a:xfrm rot="5400000">
            <a:off x="590550" y="-133350"/>
            <a:ext cx="5638800" cy="6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–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SzPts val="1440"/>
              <a:buChar char="–"/>
              <a:defRPr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6pPr>
            <a:lvl7pPr marL="3200400" lvl="6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7pPr>
            <a:lvl8pPr marL="3657600" lvl="7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8pPr>
            <a:lvl9pPr marL="4114800" lvl="8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25400" cmpd="tri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70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Stuttgart" pitchFamily="2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buSzPct val="50000"/>
              <a:defRPr sz="2000">
                <a:latin typeface="Times New Roman" pitchFamily="18" charset="0"/>
                <a:cs typeface="Times New Roman" pitchFamily="18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50000"/>
              <a:defRPr sz="1800">
                <a:latin typeface="Times New Roman" pitchFamily="18" charset="0"/>
                <a:cs typeface="Times New Roman" pitchFamily="18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buSzPct val="50000"/>
              <a:defRPr sz="1600">
                <a:latin typeface="Times New Roman" pitchFamily="18" charset="0"/>
                <a:cs typeface="Times New Roman" pitchFamily="18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buSzPct val="50000"/>
              <a:defRPr sz="1400">
                <a:latin typeface="Times New Roman" pitchFamily="18" charset="0"/>
                <a:cs typeface="Times New Roman" pitchFamily="18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buSzPct val="50000"/>
              <a:defRPr sz="1400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77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82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918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160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5652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753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82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228600" y="533400"/>
            <a:ext cx="86868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2100" algn="l"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85750" algn="l">
              <a:spcBef>
                <a:spcPts val="600"/>
              </a:spcBef>
              <a:spcAft>
                <a:spcPts val="0"/>
              </a:spcAft>
              <a:buSzPts val="900"/>
              <a:buFont typeface="Times New Roman"/>
              <a:buChar char="–"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79400" algn="l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73050" algn="l">
              <a:spcBef>
                <a:spcPts val="600"/>
              </a:spcBef>
              <a:spcAft>
                <a:spcPts val="0"/>
              </a:spcAft>
              <a:buSzPts val="700"/>
              <a:buFont typeface="Times New Roman"/>
              <a:buChar char="–"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73050" algn="l">
              <a:spcBef>
                <a:spcPts val="600"/>
              </a:spcBef>
              <a:spcAft>
                <a:spcPts val="0"/>
              </a:spcAft>
              <a:buSzPts val="700"/>
              <a:buChar char="●"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02895" algn="l">
              <a:spcBef>
                <a:spcPts val="600"/>
              </a:spcBef>
              <a:spcAft>
                <a:spcPts val="0"/>
              </a:spcAft>
              <a:buSzPts val="1170"/>
              <a:buChar char="●"/>
              <a:defRPr/>
            </a:lvl6pPr>
            <a:lvl7pPr marL="3200400" lvl="6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7pPr>
            <a:lvl8pPr marL="3657600" lvl="7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8pPr>
            <a:lvl9pPr marL="4114800" lvl="8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927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998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71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443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35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12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42672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Font typeface="Times New Roman"/>
              <a:buChar char="–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SzPts val="1440"/>
              <a:buFont typeface="Times New Roman"/>
              <a:buChar char="–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6pPr>
            <a:lvl7pPr marL="3200400" lvl="6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7pPr>
            <a:lvl8pPr marL="3657600" lvl="7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8pPr>
            <a:lvl9pPr marL="4114800" lvl="8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2672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Font typeface="Times New Roman"/>
              <a:buChar char="–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20039" algn="l">
              <a:spcBef>
                <a:spcPts val="360"/>
              </a:spcBef>
              <a:spcAft>
                <a:spcPts val="0"/>
              </a:spcAft>
              <a:buSzPts val="1440"/>
              <a:buFont typeface="Times New Roman"/>
              <a:buChar char="–"/>
              <a:defRPr sz="1800"/>
            </a:lvl4pPr>
            <a:lvl5pPr marL="2286000" lvl="4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6pPr>
            <a:lvl7pPr marL="3200400" lvl="6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7pPr>
            <a:lvl8pPr marL="3657600" lvl="7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8pPr>
            <a:lvl9pPr marL="4114800" lvl="8" indent="-302895" algn="l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8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Font typeface="Times New Roman"/>
              <a:buChar char="–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9880" algn="l">
              <a:spcBef>
                <a:spcPts val="320"/>
              </a:spcBef>
              <a:spcAft>
                <a:spcPts val="0"/>
              </a:spcAft>
              <a:buSzPts val="1280"/>
              <a:buFont typeface="Times New Roman"/>
              <a:buChar char="–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marL="2743200" lvl="5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6pPr>
            <a:lvl7pPr marL="3200400" lvl="6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7pPr>
            <a:lvl8pPr marL="3657600" lvl="7" indent="-29464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8pPr>
            <a:lvl9pPr marL="4114800" lvl="8" indent="-29464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8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Font typeface="Times New Roman"/>
              <a:buChar char="–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9880" algn="l">
              <a:spcBef>
                <a:spcPts val="320"/>
              </a:spcBef>
              <a:spcAft>
                <a:spcPts val="0"/>
              </a:spcAft>
              <a:buSzPts val="1280"/>
              <a:buFont typeface="Times New Roman"/>
              <a:buChar char="–"/>
              <a:defRPr sz="1600"/>
            </a:lvl4pPr>
            <a:lvl5pPr marL="2286000" lvl="4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marL="2743200" lvl="5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6pPr>
            <a:lvl7pPr marL="3200400" lvl="6" indent="-294639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7pPr>
            <a:lvl8pPr marL="3657600" lvl="7" indent="-29464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8pPr>
            <a:lvl9pPr marL="4114800" lvl="8" indent="-294640" algn="l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361950" algn="l">
              <a:spcBef>
                <a:spcPts val="560"/>
              </a:spcBef>
              <a:spcAft>
                <a:spcPts val="0"/>
              </a:spcAft>
              <a:buSzPts val="2100"/>
              <a:buFont typeface="Times New Roman"/>
              <a:buChar char="–"/>
              <a:defRPr sz="2800"/>
            </a:lvl2pPr>
            <a:lvl3pPr marL="1371600" lvl="2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Font typeface="Times New Roman"/>
              <a:buChar char="–"/>
              <a:defRPr sz="2000"/>
            </a:lvl4pPr>
            <a:lvl5pPr marL="2286000" lvl="4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5pPr>
            <a:lvl6pPr marL="2743200" lvl="5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6pPr>
            <a:lvl7pPr marL="3200400" lvl="6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7pPr>
            <a:lvl8pPr marL="3657600" lvl="7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8pPr>
            <a:lvl9pPr marL="4114800" lvl="8" indent="-311150" algn="l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72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72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228600" y="533400"/>
            <a:ext cx="86868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432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048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–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95275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8956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60"/>
              <a:buFont typeface="Times New Roman"/>
              <a:buChar char="–"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7812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78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9464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9464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cxnSp>
        <p:nvCxnSpPr>
          <p:cNvPr id="12" name="Google Shape;12;p17"/>
          <p:cNvCxnSpPr/>
          <p:nvPr/>
        </p:nvCxnSpPr>
        <p:spPr>
          <a:xfrm>
            <a:off x="0" y="61722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17"/>
          <p:cNvCxnSpPr/>
          <p:nvPr/>
        </p:nvCxnSpPr>
        <p:spPr>
          <a:xfrm>
            <a:off x="0" y="4572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17"/>
          <p:cNvSpPr/>
          <p:nvPr/>
        </p:nvSpPr>
        <p:spPr>
          <a:xfrm>
            <a:off x="8284297" y="104001"/>
            <a:ext cx="7008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14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/16</a:t>
            </a:r>
            <a:endParaRPr sz="1400" b="1" i="0" u="none" strike="noStrike" cap="non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181507" y="88611"/>
            <a:ext cx="11464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08/20/2020</a:t>
            </a:r>
            <a:endParaRPr sz="1400" b="1" i="0" u="none" strike="noStrike" cap="none" dirty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7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95811" y="6301351"/>
            <a:ext cx="2550046" cy="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192761"/>
            <a:ext cx="2618240" cy="6600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731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533400"/>
            <a:ext cx="868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0" y="457200"/>
            <a:ext cx="9144000" cy="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8284297" y="104001"/>
            <a:ext cx="7008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fld id="{B2C98205-05B6-4F95-B173-95F734867625}" type="slidenum">
              <a:rPr lang="en-US" sz="1400" b="1" smtClean="0">
                <a:solidFill>
                  <a:srgbClr val="800000"/>
                </a:solidFill>
                <a:latin typeface="Stuttgart" pitchFamily="2" charset="0"/>
                <a:cs typeface="+mn-cs"/>
              </a:rPr>
              <a:pPr algn="ctr">
                <a:defRPr/>
              </a:pPr>
              <a:t>‹#›</a:t>
            </a:fld>
            <a:r>
              <a:rPr lang="en-US" sz="1400" b="1" dirty="0">
                <a:solidFill>
                  <a:srgbClr val="800000"/>
                </a:solidFill>
                <a:latin typeface="Stuttgart" pitchFamily="2" charset="0"/>
                <a:cs typeface="+mn-cs"/>
              </a:rPr>
              <a:t>/16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181507" y="88611"/>
            <a:ext cx="11464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fld id="{702E3738-C602-4341-BB8B-641012394912}" type="datetime1">
              <a:rPr lang="en-US" sz="1400" b="1" smtClean="0">
                <a:solidFill>
                  <a:srgbClr val="800000"/>
                </a:solidFill>
                <a:latin typeface="Stuttgart" pitchFamily="2" charset="0"/>
                <a:cs typeface="+mn-cs"/>
              </a:rPr>
              <a:t>7/30/2022</a:t>
            </a:fld>
            <a:endParaRPr lang="en-US" sz="1400" b="1" dirty="0">
              <a:solidFill>
                <a:srgbClr val="800000"/>
              </a:solidFill>
              <a:latin typeface="Stuttgart" pitchFamily="2" charset="0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AA7DCD0-2FEC-4CE0-BF28-E0BED14B69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811" y="6301351"/>
            <a:ext cx="2550046" cy="457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7BBC8-0994-4CD1-AE1A-695DDFE6C9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761"/>
            <a:ext cx="2618240" cy="6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Stuttgart" pitchFamily="2" charset="0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5.pn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scorchworks.com/K40whisperer/k40w_manual.html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scorchworks.com/K40whisperer/k40w_manual.html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jpeg"/><Relationship Id="rId11" Type="http://schemas.openxmlformats.org/officeDocument/2006/relationships/image" Target="../media/image5.pn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>
            <a:spLocks noGrp="1"/>
          </p:cNvSpPr>
          <p:nvPr>
            <p:ph type="ctrTitle" idx="4294967295"/>
          </p:nvPr>
        </p:nvSpPr>
        <p:spPr>
          <a:xfrm>
            <a:off x="228600" y="1746912"/>
            <a:ext cx="8610600" cy="13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Laser Cutting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3710224" y="5140388"/>
            <a:ext cx="1723549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Fall 2022</a:t>
            </a:r>
            <a:endParaRPr dirty="0"/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6716" y="289271"/>
            <a:ext cx="3989840" cy="100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 descr="A close up of a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899" y="3385532"/>
            <a:ext cx="8330201" cy="149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2">
            <a:hlinkClick r:id="" action="ppaction://media"/>
            <a:extLst>
              <a:ext uri="{FF2B5EF4-FFF2-40B4-BE49-F238E27FC236}">
                <a16:creationId xmlns:a16="http://schemas.microsoft.com/office/drawing/2014/main" id="{1ED8B412-2F2B-4F5F-9C9B-43FAAE715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/>
              <a:t>LightBurn Laser </a:t>
            </a:r>
            <a:r>
              <a:rPr lang="en-US" dirty="0"/>
              <a:t>Cutter Software</a:t>
            </a:r>
            <a:endParaRPr dirty="0"/>
          </a:p>
        </p:txBody>
      </p:sp>
      <p:sp>
        <p:nvSpPr>
          <p:cNvPr id="131" name="Google Shape;131;p10"/>
          <p:cNvSpPr txBox="1">
            <a:spLocks noGrp="1"/>
          </p:cNvSpPr>
          <p:nvPr>
            <p:ph type="body" idx="1"/>
          </p:nvPr>
        </p:nvSpPr>
        <p:spPr>
          <a:xfrm>
            <a:off x="104565" y="0"/>
            <a:ext cx="8766048" cy="117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en-US" dirty="0">
              <a:latin typeface="Arial"/>
              <a:ea typeface="Arial"/>
              <a:sym typeface="Arial"/>
            </a:endParaRPr>
          </a:p>
          <a:p>
            <a:pPr marL="342900" lvl="0" indent="-342900" algn="l" rtl="0"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sym typeface="Arial"/>
              </a:rPr>
              <a:t>Directly interfaces with the laser</a:t>
            </a:r>
          </a:p>
          <a:p>
            <a:pPr marL="342900" lvl="0" indent="-342900" algn="l" rtl="0"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sym typeface="Arial"/>
              </a:rPr>
              <a:t>Cutting bed analysis via camera</a:t>
            </a:r>
          </a:p>
          <a:p>
            <a:pPr marL="342900" lvl="0" indent="-342900" algn="l" rtl="0"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Arial"/>
                <a:sym typeface="Arial"/>
              </a:rPr>
              <a:t>Intuitive User Interface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lang="en-US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B1072-8BF3-4A5F-A9C8-D44F9FE8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56" y="1768839"/>
            <a:ext cx="8214087" cy="4276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F8D5AD-3CEE-4785-A554-609C5D81EE7C}"/>
              </a:ext>
            </a:extLst>
          </p:cNvPr>
          <p:cNvSpPr/>
          <p:nvPr/>
        </p:nvSpPr>
        <p:spPr>
          <a:xfrm>
            <a:off x="914400" y="2721114"/>
            <a:ext cx="56044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When I'm done, go to </a:t>
            </a:r>
          </a:p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https://fit.instructure.com/courses/574154</a:t>
            </a:r>
          </a:p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scroll down to LightBurn, and try to view and do </a:t>
            </a:r>
          </a:p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first one or two tutorials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Laser Cutter Material</a:t>
            </a:r>
            <a:endParaRPr dirty="0"/>
          </a:p>
        </p:txBody>
      </p:sp>
      <p:sp>
        <p:nvSpPr>
          <p:cNvPr id="143" name="Google Shape;143;p11"/>
          <p:cNvSpPr txBox="1">
            <a:spLocks noGrp="1"/>
          </p:cNvSpPr>
          <p:nvPr>
            <p:ph type="body" idx="1"/>
          </p:nvPr>
        </p:nvSpPr>
        <p:spPr>
          <a:xfrm>
            <a:off x="1969008" y="623877"/>
            <a:ext cx="5205984" cy="45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latin typeface="Arial"/>
                <a:ea typeface="Arial"/>
                <a:sym typeface="Arial"/>
              </a:rPr>
              <a:t>Materials that can be used at the L3HSDC</a:t>
            </a:r>
            <a:endParaRPr lang="en-US" dirty="0">
              <a:latin typeface="Arial"/>
            </a:endParaRPr>
          </a:p>
        </p:txBody>
      </p:sp>
      <p:pic>
        <p:nvPicPr>
          <p:cNvPr id="144" name="Google Shape;14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804" y="2247351"/>
            <a:ext cx="2458130" cy="240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8251" y="2247351"/>
            <a:ext cx="2801920" cy="240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1568" y="2247351"/>
            <a:ext cx="3039824" cy="24039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15320" y="1622931"/>
            <a:ext cx="1445096" cy="498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  <a:buClr>
                <a:srgbClr val="003366"/>
              </a:buClr>
              <a:buSzPts val="1000"/>
            </a:pPr>
            <a:r>
              <a:rPr lang="en-US" sz="2000" dirty="0">
                <a:solidFill>
                  <a:srgbClr val="003366"/>
                </a:solidFill>
                <a:cs typeface="Times New Roman"/>
              </a:rPr>
              <a:t>Plywood</a:t>
            </a:r>
            <a:endParaRPr lang="en-US" sz="2000" dirty="0">
              <a:solidFill>
                <a:srgbClr val="003366"/>
              </a:solidFill>
              <a:cs typeface="Times New Roman"/>
              <a:sym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1792" y="1622931"/>
            <a:ext cx="1314838" cy="498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  <a:buClr>
                <a:srgbClr val="003366"/>
              </a:buClr>
              <a:buSzPts val="1000"/>
            </a:pPr>
            <a:r>
              <a:rPr lang="en-US" sz="2000" dirty="0">
                <a:solidFill>
                  <a:srgbClr val="003366"/>
                </a:solidFill>
                <a:cs typeface="Times New Roman"/>
              </a:rPr>
              <a:t>Acrylic</a:t>
            </a:r>
            <a:endParaRPr lang="en-US" sz="2000" dirty="0">
              <a:solidFill>
                <a:srgbClr val="003366"/>
              </a:solidFill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3387" y="1597533"/>
            <a:ext cx="1776186" cy="498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  <a:buClr>
                <a:srgbClr val="003366"/>
              </a:buClr>
              <a:buSzPts val="1000"/>
            </a:pPr>
            <a:r>
              <a:rPr lang="en-US" sz="2000" dirty="0">
                <a:solidFill>
                  <a:srgbClr val="003366"/>
                </a:solidFill>
                <a:cs typeface="Times New Roman"/>
              </a:rPr>
              <a:t>Cardboard</a:t>
            </a:r>
            <a:endParaRPr lang="en-US" sz="2000" dirty="0">
              <a:solidFill>
                <a:srgbClr val="003366"/>
              </a:solidFill>
              <a:cs typeface="Times New Roman"/>
              <a:sym typeface="Times New Roman"/>
            </a:endParaRPr>
          </a:p>
        </p:txBody>
      </p:sp>
      <p:sp>
        <p:nvSpPr>
          <p:cNvPr id="15" name="Google Shape;143;p11"/>
          <p:cNvSpPr txBox="1">
            <a:spLocks/>
          </p:cNvSpPr>
          <p:nvPr/>
        </p:nvSpPr>
        <p:spPr>
          <a:xfrm>
            <a:off x="1969008" y="5573805"/>
            <a:ext cx="5205984" cy="45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Char char="–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79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73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Char char="–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730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0289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028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7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 algn="ctr">
              <a:spcBef>
                <a:spcPts val="0"/>
              </a:spcBef>
              <a:buFont typeface="Noto Sans Symbols"/>
              <a:buNone/>
            </a:pPr>
            <a:r>
              <a:rPr lang="en-US" dirty="0">
                <a:latin typeface="Arial"/>
                <a:ea typeface="Arial"/>
                <a:sym typeface="Arial"/>
              </a:rPr>
              <a:t>All the material above can be cut and etched</a:t>
            </a:r>
            <a:endParaRPr lang="en-US" dirty="0">
              <a:latin typeface="Arial"/>
            </a:endParaRPr>
          </a:p>
        </p:txBody>
      </p:sp>
      <p:pic>
        <p:nvPicPr>
          <p:cNvPr id="11" name="Audio 3">
            <a:hlinkClick r:id="" action="ppaction://media"/>
            <a:extLst>
              <a:ext uri="{FF2B5EF4-FFF2-40B4-BE49-F238E27FC236}">
                <a16:creationId xmlns:a16="http://schemas.microsoft.com/office/drawing/2014/main" id="{88E95788-F2E1-40B8-9BEF-CFDB168D8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2" name="Google Shape;190;p25">
            <a:extLst>
              <a:ext uri="{FF2B5EF4-FFF2-40B4-BE49-F238E27FC236}">
                <a16:creationId xmlns:a16="http://schemas.microsoft.com/office/drawing/2014/main" id="{CD2C8099-EBC6-4FB0-8F64-5A18916840BB}"/>
              </a:ext>
            </a:extLst>
          </p:cNvPr>
          <p:cNvSpPr txBox="1"/>
          <p:nvPr/>
        </p:nvSpPr>
        <p:spPr>
          <a:xfrm>
            <a:off x="811853" y="4672882"/>
            <a:ext cx="1796427" cy="75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Max Power: 85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 Power: 80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Speed: 27 mm/s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Google Shape;191;p25">
            <a:extLst>
              <a:ext uri="{FF2B5EF4-FFF2-40B4-BE49-F238E27FC236}">
                <a16:creationId xmlns:a16="http://schemas.microsoft.com/office/drawing/2014/main" id="{D4DCFB1E-ECCF-4102-AB8F-F9FF1776F370}"/>
              </a:ext>
            </a:extLst>
          </p:cNvPr>
          <p:cNvSpPr txBox="1"/>
          <p:nvPr/>
        </p:nvSpPr>
        <p:spPr>
          <a:xfrm>
            <a:off x="3657600" y="4627912"/>
            <a:ext cx="1752600" cy="75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Max Power: 85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 Power: 80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Speed: 15 mm/s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Google Shape;192;p25">
            <a:extLst>
              <a:ext uri="{FF2B5EF4-FFF2-40B4-BE49-F238E27FC236}">
                <a16:creationId xmlns:a16="http://schemas.microsoft.com/office/drawing/2014/main" id="{C1255948-71DC-4D1F-A852-7496249134A4}"/>
              </a:ext>
            </a:extLst>
          </p:cNvPr>
          <p:cNvSpPr txBox="1"/>
          <p:nvPr/>
        </p:nvSpPr>
        <p:spPr>
          <a:xfrm>
            <a:off x="6490679" y="4615827"/>
            <a:ext cx="1687701" cy="75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Max Power: 35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 Power: 30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Speed: 90 mm/s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Cutter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599" y="647700"/>
            <a:ext cx="4018030" cy="5257800"/>
          </a:xfrm>
        </p:spPr>
        <p:txBody>
          <a:bodyPr numCol="1"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Stuttgart" pitchFamily="2" charset="0"/>
              </a:rPr>
              <a:t>Steps to use the Laser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>
                <a:latin typeface="Stuttgart" pitchFamily="2" charset="0"/>
              </a:rPr>
              <a:t>Turn on ventilation for the fume extractor in the laser cutter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>
                <a:latin typeface="Stuttgart" pitchFamily="2" charset="0"/>
              </a:rPr>
              <a:t>Turn on the chiller to allow the laser to be water cooled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>
                <a:latin typeface="Stuttgart" pitchFamily="2" charset="0"/>
              </a:rPr>
              <a:t>Plug in your USB</a:t>
            </a:r>
          </a:p>
          <a:p>
            <a:pPr marL="457200" indent="-4572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>
                <a:latin typeface="Stuttgart" pitchFamily="2" charset="0"/>
              </a:rPr>
              <a:t>Turn on the master power switch</a:t>
            </a:r>
          </a:p>
          <a:p>
            <a:pPr lvl="1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Stuttgart" pitchFamily="2" charset="0"/>
              </a:rPr>
              <a:t>Make sure the switches for laser cutter blower, air pump, and water cooling are in the on position</a:t>
            </a:r>
          </a:p>
        </p:txBody>
      </p:sp>
      <p:pic>
        <p:nvPicPr>
          <p:cNvPr id="10" name="Google Shape;198;p2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629" y="1123421"/>
            <a:ext cx="2183972" cy="38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humbnail_IMG_177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14485" r="9758" b="12537"/>
          <a:stretch/>
        </p:blipFill>
        <p:spPr>
          <a:xfrm>
            <a:off x="6934200" y="510884"/>
            <a:ext cx="2057400" cy="2415646"/>
          </a:xfrm>
          <a:prstGeom prst="rect">
            <a:avLst/>
          </a:prstGeom>
        </p:spPr>
      </p:pic>
      <p:pic>
        <p:nvPicPr>
          <p:cNvPr id="12" name="Google Shape;207;p27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0061" y="2976207"/>
            <a:ext cx="1763671" cy="31354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901041" y="1374828"/>
            <a:ext cx="3770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24637" y="505896"/>
            <a:ext cx="3770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2.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4637" y="2828907"/>
            <a:ext cx="3770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3.</a:t>
            </a:r>
          </a:p>
        </p:txBody>
      </p:sp>
      <p:pic>
        <p:nvPicPr>
          <p:cNvPr id="13" name="Audio 4">
            <a:hlinkClick r:id="" action="ppaction://media"/>
            <a:extLst>
              <a:ext uri="{FF2B5EF4-FFF2-40B4-BE49-F238E27FC236}">
                <a16:creationId xmlns:a16="http://schemas.microsoft.com/office/drawing/2014/main" id="{24FDB213-5CE3-4821-8BA3-EA0AD752B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5"/>
    </mc:Choice>
    <mc:Fallback xmlns="">
      <p:transition spd="slow" advTm="3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Cutter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4572000" cy="5257800"/>
          </a:xfrm>
        </p:spPr>
        <p:txBody>
          <a:bodyPr numCol="1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tuttgart" pitchFamily="2" charset="0"/>
              </a:rPr>
              <a:t>Steps to use the Laser Controller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800" dirty="0">
                <a:latin typeface="Stuttgart" pitchFamily="2" charset="0"/>
              </a:rPr>
              <a:t>Use the Laser Cutter Key to turn on the controller on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800" dirty="0">
                <a:latin typeface="Stuttgart" pitchFamily="2" charset="0"/>
              </a:rPr>
              <a:t>Press File to see all of the files on the laser and bring up the main menu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800" dirty="0">
                <a:latin typeface="Stuttgart" pitchFamily="2" charset="0"/>
              </a:rPr>
              <a:t>Use the arrow keys to go to UDISK, press Enter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800" dirty="0">
                <a:latin typeface="Stuttgart" pitchFamily="2" charset="0"/>
              </a:rPr>
              <a:t>Highlight Read UDISK File, press Enter and look for your file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800" dirty="0">
                <a:latin typeface="Stuttgart" pitchFamily="2" charset="0"/>
              </a:rPr>
              <a:t>Highlight your file, press enter -&gt;Copy to Memory</a:t>
            </a:r>
          </a:p>
          <a:p>
            <a:pPr marL="857250" lvl="1" indent="-4572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Stuttgart" pitchFamily="2" charset="0"/>
              </a:rPr>
              <a:t>T</a:t>
            </a:r>
            <a:r>
              <a:rPr lang="en-US" sz="1600">
                <a:latin typeface="Stuttgart" pitchFamily="2" charset="0"/>
              </a:rPr>
              <a:t>he </a:t>
            </a:r>
            <a:r>
              <a:rPr lang="en-US" sz="1600" dirty="0">
                <a:latin typeface="Stuttgart" pitchFamily="2" charset="0"/>
              </a:rPr>
              <a:t>laser should tell you the file is saved on </a:t>
            </a:r>
            <a:r>
              <a:rPr lang="en-US" sz="1600">
                <a:latin typeface="Stuttgart" pitchFamily="2" charset="0"/>
              </a:rPr>
              <a:t>the laser's </a:t>
            </a:r>
            <a:r>
              <a:rPr lang="en-US" sz="1600" dirty="0">
                <a:latin typeface="Stuttgart" pitchFamily="2" charset="0"/>
              </a:rPr>
              <a:t>internal memory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en-US" sz="1800" dirty="0">
                <a:latin typeface="Stuttgart" pitchFamily="2" charset="0"/>
              </a:rPr>
              <a:t>Press File and use the arrow keys to find your file and press enter to bring up your design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endParaRPr lang="en-US" sz="1600" dirty="0">
              <a:latin typeface="Stuttgart" pitchFamily="2" charset="0"/>
            </a:endParaRPr>
          </a:p>
        </p:txBody>
      </p:sp>
      <p:pic>
        <p:nvPicPr>
          <p:cNvPr id="19" name="Picture 18" descr="thumbnail_IMG_178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2" t="40145" r="20195" b="8103"/>
          <a:stretch/>
        </p:blipFill>
        <p:spPr>
          <a:xfrm>
            <a:off x="5029200" y="1142371"/>
            <a:ext cx="1600200" cy="1010609"/>
          </a:xfrm>
          <a:prstGeom prst="rect">
            <a:avLst/>
          </a:prstGeom>
        </p:spPr>
      </p:pic>
      <p:pic>
        <p:nvPicPr>
          <p:cNvPr id="20" name="Picture 19" descr="thumbnail_IMG_178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16168"/>
          <a:stretch/>
        </p:blipFill>
        <p:spPr>
          <a:xfrm>
            <a:off x="5029200" y="2229180"/>
            <a:ext cx="1600200" cy="1127685"/>
          </a:xfrm>
          <a:prstGeom prst="rect">
            <a:avLst/>
          </a:prstGeom>
        </p:spPr>
      </p:pic>
      <p:pic>
        <p:nvPicPr>
          <p:cNvPr id="21" name="Picture 20" descr="thumbnail_IMG_178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b="9922"/>
          <a:stretch/>
        </p:blipFill>
        <p:spPr>
          <a:xfrm>
            <a:off x="5029201" y="3433065"/>
            <a:ext cx="1600200" cy="923053"/>
          </a:xfrm>
          <a:prstGeom prst="rect">
            <a:avLst/>
          </a:prstGeom>
        </p:spPr>
      </p:pic>
      <p:pic>
        <p:nvPicPr>
          <p:cNvPr id="22" name="Picture 21" descr="thumbnail_IMG_178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t="6417" r="2147" b="17280"/>
          <a:stretch/>
        </p:blipFill>
        <p:spPr>
          <a:xfrm>
            <a:off x="7010401" y="1142371"/>
            <a:ext cx="1524000" cy="1073893"/>
          </a:xfrm>
          <a:prstGeom prst="rect">
            <a:avLst/>
          </a:prstGeom>
        </p:spPr>
      </p:pic>
      <p:pic>
        <p:nvPicPr>
          <p:cNvPr id="23" name="Google Shape;246;p32"/>
          <p:cNvPicPr preferRelativeResize="0"/>
          <p:nvPr/>
        </p:nvPicPr>
        <p:blipFill rotWithShape="1">
          <a:blip r:embed="rId8">
            <a:alphaModFix/>
          </a:blip>
          <a:srcRect l="16023" t="4069" r="7293" b="6403"/>
          <a:stretch/>
        </p:blipFill>
        <p:spPr>
          <a:xfrm>
            <a:off x="7010401" y="2356029"/>
            <a:ext cx="1524000" cy="100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343776" y="3165491"/>
            <a:ext cx="857252" cy="152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747610" y="1043300"/>
            <a:ext cx="3577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7610" y="2145268"/>
            <a:ext cx="3577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2.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47610" y="3364468"/>
            <a:ext cx="3577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3.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28810" y="1066800"/>
            <a:ext cx="3577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4.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28809" y="2297668"/>
            <a:ext cx="3577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5.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28809" y="3440668"/>
            <a:ext cx="3577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3366"/>
                </a:solidFill>
                <a:effectLst>
                  <a:outerShdw blurRad="38100" dist="19050" dir="2700000" algn="tl" rotWithShape="0">
                    <a:srgbClr val="003366">
                      <a:alpha val="40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6.</a:t>
            </a:r>
          </a:p>
        </p:txBody>
      </p:sp>
      <p:pic>
        <p:nvPicPr>
          <p:cNvPr id="17" name="Audio 3">
            <a:hlinkClick r:id="" action="ppaction://media"/>
            <a:extLst>
              <a:ext uri="{FF2B5EF4-FFF2-40B4-BE49-F238E27FC236}">
                <a16:creationId xmlns:a16="http://schemas.microsoft.com/office/drawing/2014/main" id="{3E35D047-86B0-42C2-8686-E30DD792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22"/>
    </mc:Choice>
    <mc:Fallback xmlns="">
      <p:transition spd="slow" advTm="10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Cutter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4572000" cy="5257800"/>
          </a:xfrm>
        </p:spPr>
        <p:txBody>
          <a:bodyPr numCol="1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tuttgart" pitchFamily="2" charset="0"/>
              </a:rPr>
              <a:t>Using the Laser</a:t>
            </a:r>
            <a:endParaRPr lang="en-US" sz="1600" dirty="0">
              <a:latin typeface="Stuttgar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Stuttgart" pitchFamily="2" charset="0"/>
              </a:rPr>
              <a:t>Once your design is uploaded and displayed on the laser cutter you should: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Stuttgart" pitchFamily="2" charset="0"/>
              </a:rPr>
              <a:t>Select an origin point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Stuttgart" pitchFamily="2" charset="0"/>
              </a:rPr>
              <a:t>Frame your design in the cutting bed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Stuttgart" pitchFamily="2" charset="0"/>
              </a:rPr>
              <a:t>T</a:t>
            </a:r>
            <a:r>
              <a:rPr lang="en-US">
                <a:latin typeface="Stuttgart" pitchFamily="2" charset="0"/>
              </a:rPr>
              <a:t>urn </a:t>
            </a:r>
            <a:r>
              <a:rPr lang="en-US" dirty="0">
                <a:latin typeface="Stuttgart" pitchFamily="2" charset="0"/>
              </a:rPr>
              <a:t>the laser on using the Laser on/off button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Stuttgart" pitchFamily="2" charset="0"/>
              </a:rPr>
              <a:t>Press the Start-Pause button to cut</a:t>
            </a:r>
          </a:p>
        </p:txBody>
      </p:sp>
      <p:pic>
        <p:nvPicPr>
          <p:cNvPr id="16" name="Google Shape;2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762000"/>
            <a:ext cx="2700338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3">
            <a:hlinkClick r:id="" action="ppaction://media"/>
            <a:extLst>
              <a:ext uri="{FF2B5EF4-FFF2-40B4-BE49-F238E27FC236}">
                <a16:creationId xmlns:a16="http://schemas.microsoft.com/office/drawing/2014/main" id="{E389DC52-2FDA-4625-B04F-FF8EF62E2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6"/>
    </mc:Choice>
    <mc:Fallback xmlns="">
      <p:transition spd="slow" advTm="2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CEAA-A04D-4611-B2E7-C3A398A9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0" y="76200"/>
            <a:ext cx="7315200" cy="381000"/>
          </a:xfrm>
        </p:spPr>
        <p:txBody>
          <a:bodyPr/>
          <a:lstStyle/>
          <a:p>
            <a:r>
              <a:rPr lang="en-US"/>
              <a:t>CAMID K40 Laser Engravers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265EA-F744-4233-B3BB-080DEE61A7BC}"/>
              </a:ext>
            </a:extLst>
          </p:cNvPr>
          <p:cNvSpPr/>
          <p:nvPr/>
        </p:nvSpPr>
        <p:spPr>
          <a:xfrm>
            <a:off x="-29980" y="5640767"/>
            <a:ext cx="927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latin typeface="+mj-lt"/>
                <a:hlinkClick r:id="rId2"/>
              </a:rPr>
              <a:t>K40 Whisperer Manual</a:t>
            </a:r>
            <a:r>
              <a:rPr lang="en-US" sz="1800" b="1">
                <a:latin typeface="+mj-lt"/>
              </a:rPr>
              <a:t>  - https://www.scorchworks.com/K40whisperer/k40w_manual.html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B6DD5-E19E-4276-A949-347C9B764E5A}"/>
              </a:ext>
            </a:extLst>
          </p:cNvPr>
          <p:cNvSpPr/>
          <p:nvPr/>
        </p:nvSpPr>
        <p:spPr>
          <a:xfrm>
            <a:off x="-14990" y="5271435"/>
            <a:ext cx="927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latin typeface="+mj-lt"/>
              </a:rPr>
              <a:t>K40 Laser Engraver  - https://www.ebay.com/itm/253313831369 for $340 (normally $420)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C03C9C-03AF-4F38-9EB4-34BB8873E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2" t="3935" r="9126" b="23134"/>
          <a:stretch/>
        </p:blipFill>
        <p:spPr>
          <a:xfrm>
            <a:off x="1888764" y="516478"/>
            <a:ext cx="5201587" cy="47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1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CEAA-A04D-4611-B2E7-C3A398A9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0" y="76200"/>
            <a:ext cx="7315200" cy="381000"/>
          </a:xfrm>
        </p:spPr>
        <p:txBody>
          <a:bodyPr/>
          <a:lstStyle/>
          <a:p>
            <a:r>
              <a:rPr lang="en-US"/>
              <a:t>K40 Whisperer Software for CAMID K40 Laser Engravers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265EA-F744-4233-B3BB-080DEE61A7BC}"/>
              </a:ext>
            </a:extLst>
          </p:cNvPr>
          <p:cNvSpPr/>
          <p:nvPr/>
        </p:nvSpPr>
        <p:spPr>
          <a:xfrm>
            <a:off x="-29980" y="5640767"/>
            <a:ext cx="927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latin typeface="+mj-lt"/>
                <a:hlinkClick r:id="rId2"/>
              </a:rPr>
              <a:t>K40 Whisperer Manual</a:t>
            </a:r>
            <a:r>
              <a:rPr lang="en-US" sz="1800" b="1">
                <a:latin typeface="+mj-lt"/>
              </a:rPr>
              <a:t>  - https://www.scorchworks.com/K40whisperer/k40w_manual.html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898A16-0C12-43F9-A5D1-A18462FB7CB8}"/>
              </a:ext>
            </a:extLst>
          </p:cNvPr>
          <p:cNvSpPr/>
          <p:nvPr/>
        </p:nvSpPr>
        <p:spPr>
          <a:xfrm>
            <a:off x="-29980" y="5271435"/>
            <a:ext cx="927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latin typeface="+mj-lt"/>
                <a:hlinkClick r:id="rId2"/>
              </a:rPr>
              <a:t>K40 Whisperer Web Site</a:t>
            </a:r>
            <a:r>
              <a:rPr lang="en-US" sz="1800" b="1">
                <a:latin typeface="+mj-lt"/>
              </a:rPr>
              <a:t>  - https://www.scorchworks.com/K40whisperer/k40w_manual.html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B6DD5-E19E-4276-A949-347C9B764E5A}"/>
              </a:ext>
            </a:extLst>
          </p:cNvPr>
          <p:cNvSpPr/>
          <p:nvPr/>
        </p:nvSpPr>
        <p:spPr>
          <a:xfrm>
            <a:off x="-22486" y="4902103"/>
            <a:ext cx="927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>
                <a:latin typeface="+mj-lt"/>
              </a:rPr>
              <a:t>K40 Laser Engraver  - https://www.scorchworks.com/K40whisperer/k40w_manual.html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40E39-BB4D-4608-8B52-4DADD7C2E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28"/>
          <a:stretch/>
        </p:blipFill>
        <p:spPr>
          <a:xfrm>
            <a:off x="1603948" y="614597"/>
            <a:ext cx="5771213" cy="42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8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Cutter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4572000" cy="5257800"/>
          </a:xfrm>
        </p:spPr>
        <p:txBody>
          <a:bodyPr numCol="1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tuttgart" pitchFamily="2" charset="0"/>
              </a:rPr>
              <a:t>Applications</a:t>
            </a:r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b="6418"/>
          <a:stretch/>
        </p:blipFill>
        <p:spPr>
          <a:xfrm>
            <a:off x="2665511" y="3279532"/>
            <a:ext cx="1982689" cy="1783814"/>
          </a:xfrm>
          <a:prstGeom prst="rect">
            <a:avLst/>
          </a:prstGeom>
        </p:spPr>
      </p:pic>
      <p:pic>
        <p:nvPicPr>
          <p:cNvPr id="6" name="Picture 5" descr="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r="11356"/>
          <a:stretch/>
        </p:blipFill>
        <p:spPr>
          <a:xfrm>
            <a:off x="6237522" y="1048066"/>
            <a:ext cx="2702643" cy="2012449"/>
          </a:xfrm>
          <a:prstGeom prst="rect">
            <a:avLst/>
          </a:prstGeom>
        </p:spPr>
      </p:pic>
      <p:pic>
        <p:nvPicPr>
          <p:cNvPr id="7" name="Picture 6" descr="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75" y="3276601"/>
            <a:ext cx="1783814" cy="1783814"/>
          </a:xfrm>
          <a:prstGeom prst="rect">
            <a:avLst/>
          </a:prstGeom>
        </p:spPr>
      </p:pic>
      <p:pic>
        <p:nvPicPr>
          <p:cNvPr id="8" name="Picture 7" descr="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2" y="3276601"/>
            <a:ext cx="2378420" cy="1783814"/>
          </a:xfrm>
          <a:prstGeom prst="rect">
            <a:avLst/>
          </a:prstGeom>
        </p:spPr>
      </p:pic>
      <p:pic>
        <p:nvPicPr>
          <p:cNvPr id="9" name="Picture 8" descr="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2" y="1048068"/>
            <a:ext cx="2012449" cy="2012449"/>
          </a:xfrm>
          <a:prstGeom prst="rect">
            <a:avLst/>
          </a:prstGeom>
        </p:spPr>
      </p:pic>
      <p:pic>
        <p:nvPicPr>
          <p:cNvPr id="10" name="Picture 9" descr="6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 b="14205"/>
          <a:stretch/>
        </p:blipFill>
        <p:spPr>
          <a:xfrm>
            <a:off x="2362200" y="1048067"/>
            <a:ext cx="3678744" cy="2012449"/>
          </a:xfrm>
          <a:prstGeom prst="rect">
            <a:avLst/>
          </a:prstGeom>
        </p:spPr>
      </p:pic>
      <p:pic>
        <p:nvPicPr>
          <p:cNvPr id="11" name="Picture 10" descr="solid_black_ice_zebra_grande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6504" r="5938" b="7470"/>
          <a:stretch/>
        </p:blipFill>
        <p:spPr>
          <a:xfrm>
            <a:off x="6730365" y="3276601"/>
            <a:ext cx="2209800" cy="1783814"/>
          </a:xfrm>
          <a:prstGeom prst="rect">
            <a:avLst/>
          </a:prstGeom>
        </p:spPr>
      </p:pic>
      <p:pic>
        <p:nvPicPr>
          <p:cNvPr id="12" name="Audio 3">
            <a:hlinkClick r:id="" action="ppaction://media"/>
            <a:extLst>
              <a:ext uri="{FF2B5EF4-FFF2-40B4-BE49-F238E27FC236}">
                <a16:creationId xmlns:a16="http://schemas.microsoft.com/office/drawing/2014/main" id="{E717E016-75AB-4345-8C13-CD0424CB4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4"/>
    </mc:Choice>
    <mc:Fallback xmlns="">
      <p:transition spd="slow" advTm="4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205" name="Google Shape;205;p16" descr="https://banuski.files.wordpress.com/2015/10/question-marks-and-man-showing-confusion-or-unsure_fjptrepu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494522"/>
            <a:ext cx="563880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228600" y="533400"/>
            <a:ext cx="86868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Introduction</a:t>
            </a:r>
          </a:p>
          <a:p>
            <a:pPr marL="742950" lvl="1">
              <a:spcBef>
                <a:spcPts val="400"/>
              </a:spcBef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Laser Beam</a:t>
            </a:r>
            <a:endParaRPr lang="en-US" dirty="0">
              <a:latin typeface="Arial"/>
              <a:ea typeface="Arial"/>
              <a:cs typeface="Arial"/>
            </a:endParaRPr>
          </a:p>
          <a:p>
            <a:pPr marL="742950" lvl="1">
              <a:spcBef>
                <a:spcPts val="400"/>
              </a:spcBef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System of Mirrors</a:t>
            </a:r>
            <a:endParaRPr dirty="0">
              <a:latin typeface="Arial"/>
              <a:ea typeface="Arial"/>
              <a:cs typeface="Arial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1000"/>
              <a:buChar char="●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Machine and Equipment 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900"/>
              <a:buFont typeface="Arial"/>
              <a:buChar char="–"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CAMFive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SzPts val="9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Chiller</a:t>
            </a: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SzPts val="9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Laser Tube</a:t>
            </a: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SzPts val="9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Fume Extractor </a:t>
            </a: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SzPts val="9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Laser Bed</a:t>
            </a:r>
            <a:endParaRPr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1000"/>
              <a:buChar char="●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Laser Cutter Software</a:t>
            </a:r>
          </a:p>
          <a:p>
            <a:pPr marL="342900" indent="-342900"/>
            <a:r>
              <a:rPr lang="en-US">
                <a:latin typeface="Arial"/>
                <a:cs typeface="Arial"/>
                <a:sym typeface="Arial"/>
              </a:rPr>
              <a:t>Cutting vs</a:t>
            </a:r>
            <a:r>
              <a:rPr lang="en-US" dirty="0">
                <a:latin typeface="Arial"/>
                <a:cs typeface="Arial"/>
                <a:sym typeface="Arial"/>
              </a:rPr>
              <a:t>. Etching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1000"/>
              <a:buChar char="●"/>
            </a:pPr>
            <a:r>
              <a:rPr lang="en-US" dirty="0">
                <a:latin typeface="Arial"/>
                <a:cs typeface="Arial"/>
                <a:sym typeface="Arial"/>
              </a:rPr>
              <a:t>Laser Cutter Material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SzPts val="1000"/>
              <a:buChar char="●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Laser Cutter Applications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E60BB4-0EAF-4D25-9B0B-0A1FD7DE2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4971" y="533400"/>
            <a:ext cx="9263921" cy="5638800"/>
          </a:xfrm>
        </p:spPr>
        <p:txBody>
          <a:bodyPr/>
          <a:lstStyle/>
          <a:p>
            <a:pPr marL="165100" indent="0">
              <a:buNone/>
            </a:pPr>
            <a:r>
              <a:rPr lang="en-US" b="1" dirty="0">
                <a:latin typeface="Arial"/>
                <a:ea typeface="Arial"/>
              </a:rPr>
              <a:t>What is a Laser Cutter?</a:t>
            </a:r>
          </a:p>
          <a:p>
            <a:r>
              <a:rPr lang="en-US" sz="1800">
                <a:latin typeface="Arial"/>
                <a:ea typeface="Arial"/>
              </a:rPr>
              <a:t>Laser </a:t>
            </a:r>
            <a:r>
              <a:rPr lang="en-US" sz="1800" dirty="0">
                <a:latin typeface="Arial"/>
                <a:ea typeface="Arial"/>
              </a:rPr>
              <a:t>cutters create </a:t>
            </a:r>
            <a:r>
              <a:rPr lang="en-US" sz="1800">
                <a:latin typeface="Arial"/>
                <a:ea typeface="Arial"/>
              </a:rPr>
              <a:t>patterns &amp; </a:t>
            </a:r>
            <a:r>
              <a:rPr lang="en-US" sz="1800" dirty="0">
                <a:latin typeface="Arial"/>
                <a:ea typeface="Arial"/>
              </a:rPr>
              <a:t>designs by cutting into materials using a laser beam. </a:t>
            </a:r>
            <a:endParaRPr lang="en-US" sz="1800" dirty="0">
              <a:latin typeface="Arial"/>
              <a:ea typeface="Arial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rial"/>
                <a:ea typeface="Arial"/>
              </a:rPr>
              <a:t>A powerful laser beam is the source that melts, burns, or vaporizes the material.</a:t>
            </a:r>
          </a:p>
          <a:p>
            <a:r>
              <a:rPr lang="en-US" sz="1800" dirty="0">
                <a:latin typeface="Arial"/>
                <a:ea typeface="Arial"/>
              </a:rPr>
              <a:t>Essentially, laser cutting is a fabrication process that uses a thin, focused, laser beam to cut and/or etch materials into custom designs, patterns, and shapes as specified by a designer. </a:t>
            </a:r>
            <a:endParaRPr lang="en-US" sz="1800" dirty="0">
              <a:latin typeface="Arial"/>
              <a:ea typeface="Arial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Arial"/>
                <a:ea typeface="Arial"/>
              </a:rPr>
              <a:t>This non-contact, thermal-based fabrication process is ideal f</a:t>
            </a:r>
            <a:r>
              <a:rPr lang="en-US" sz="1800" dirty="0">
                <a:latin typeface="Arial"/>
              </a:rPr>
              <a:t>or several materials, including wood, glass, paper, metal, plastic, and gemstone. </a:t>
            </a:r>
          </a:p>
        </p:txBody>
      </p:sp>
    </p:spTree>
    <p:extLst>
      <p:ext uri="{BB962C8B-B14F-4D97-AF65-F5344CB8AC3E}">
        <p14:creationId xmlns:p14="http://schemas.microsoft.com/office/powerpoint/2010/main" val="127693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Laser Beam</a:t>
            </a:r>
            <a:endParaRPr dirty="0"/>
          </a:p>
        </p:txBody>
      </p:sp>
      <p:pic>
        <p:nvPicPr>
          <p:cNvPr id="75" name="Google Shape;75;p3"/>
          <p:cNvPicPr preferRelativeResize="0"/>
          <p:nvPr/>
        </p:nvPicPr>
        <p:blipFill rotWithShape="1">
          <a:blip r:embed="rId3">
            <a:alphaModFix/>
          </a:blip>
          <a:srcRect r="40190"/>
          <a:stretch/>
        </p:blipFill>
        <p:spPr>
          <a:xfrm>
            <a:off x="6479146" y="3552508"/>
            <a:ext cx="2664854" cy="251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974" r="3704" b="4111"/>
          <a:stretch/>
        </p:blipFill>
        <p:spPr>
          <a:xfrm>
            <a:off x="0" y="1169233"/>
            <a:ext cx="6445190" cy="4976907"/>
          </a:xfrm>
          <a:prstGeom prst="rect">
            <a:avLst/>
          </a:prstGeom>
        </p:spPr>
      </p:pic>
      <p:sp>
        <p:nvSpPr>
          <p:cNvPr id="74" name="Google Shape;74;p3"/>
          <p:cNvSpPr txBox="1">
            <a:spLocks noGrp="1"/>
          </p:cNvSpPr>
          <p:nvPr>
            <p:ph type="body" idx="1"/>
          </p:nvPr>
        </p:nvSpPr>
        <p:spPr>
          <a:xfrm>
            <a:off x="3522688" y="389744"/>
            <a:ext cx="539271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>
              <a:buFont typeface="Cabin"/>
              <a:buChar char="–"/>
            </a:pPr>
            <a:r>
              <a:rPr lang="en-US">
                <a:latin typeface="Arial"/>
                <a:sym typeface="Cabin"/>
              </a:rPr>
              <a:t>Laser </a:t>
            </a:r>
            <a:r>
              <a:rPr lang="en-US" dirty="0">
                <a:latin typeface="Arial"/>
                <a:sym typeface="Cabin"/>
              </a:rPr>
              <a:t>cutting is mainly a thermal process in which a focused laser beam is used to melt material in a localized area. </a:t>
            </a:r>
          </a:p>
          <a:p>
            <a:pPr marL="742950" lvl="1" indent="-285750" algn="l" rtl="0">
              <a:spcAft>
                <a:spcPts val="0"/>
              </a:spcAft>
              <a:buSzPts val="900"/>
              <a:buFont typeface="Cabin"/>
              <a:buChar char="–"/>
            </a:pPr>
            <a:r>
              <a:rPr lang="en-US" dirty="0">
                <a:latin typeface="Arial"/>
                <a:sym typeface="Cabin"/>
              </a:rPr>
              <a:t>A device that emits light by exciting photons through electrical current flowing through a substrate with excitable electrons</a:t>
            </a:r>
            <a:endParaRPr dirty="0">
              <a:latin typeface="Arial"/>
              <a:sym typeface="Cab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L3Harris Student Design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01" y="685800"/>
            <a:ext cx="4419600" cy="5257800"/>
          </a:xfrm>
        </p:spPr>
        <p:txBody>
          <a:bodyPr numCol="1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+mj-lt"/>
              </a:rPr>
              <a:t>CAMFive</a:t>
            </a:r>
            <a:r>
              <a:rPr lang="en-US" b="1" dirty="0">
                <a:latin typeface="+mj-lt"/>
              </a:rPr>
              <a:t> CFL-CMA1200</a:t>
            </a:r>
          </a:p>
        </p:txBody>
      </p:sp>
      <p:pic>
        <p:nvPicPr>
          <p:cNvPr id="7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447800"/>
            <a:ext cx="4873095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2;p18"/>
          <p:cNvSpPr txBox="1"/>
          <p:nvPr/>
        </p:nvSpPr>
        <p:spPr>
          <a:xfrm>
            <a:off x="5937446" y="801075"/>
            <a:ext cx="2568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Water Chiller Unit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Google Shape;133;p18"/>
          <p:cNvSpPr txBox="1"/>
          <p:nvPr/>
        </p:nvSpPr>
        <p:spPr>
          <a:xfrm>
            <a:off x="5937446" y="3360300"/>
            <a:ext cx="2568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Fume Extraction System</a:t>
            </a: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7196" y="1243500"/>
            <a:ext cx="29718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796" y="3733800"/>
            <a:ext cx="40386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AE8D35-BDCB-4C00-AF53-428873939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1"/>
    </mc:Choice>
    <mc:Fallback xmlns="">
      <p:transition spd="slow" advTm="5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381000"/>
          </a:xfrm>
        </p:spPr>
        <p:txBody>
          <a:bodyPr/>
          <a:lstStyle/>
          <a:p>
            <a:r>
              <a:rPr lang="en-US">
                <a:latin typeface="Stuttgart" pitchFamily="2" charset="0"/>
              </a:rPr>
              <a:t>System of Mirrors</a:t>
            </a:r>
            <a:endParaRPr lang="en-US" dirty="0">
              <a:latin typeface="Stuttgart" pitchFamily="2" charset="0"/>
            </a:endParaRPr>
          </a:p>
        </p:txBody>
      </p:sp>
      <p:pic>
        <p:nvPicPr>
          <p:cNvPr id="20" name="Google Shape;125;p17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600" y="1068446"/>
            <a:ext cx="8331200" cy="50275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EF1559-5602-4EFE-8D53-AB3F3D862E75}"/>
              </a:ext>
            </a:extLst>
          </p:cNvPr>
          <p:cNvSpPr/>
          <p:nvPr/>
        </p:nvSpPr>
        <p:spPr>
          <a:xfrm>
            <a:off x="-307298" y="457200"/>
            <a:ext cx="9346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1200"/>
              </a:spcBef>
              <a:buClr>
                <a:srgbClr val="003366"/>
              </a:buClr>
              <a:buSzPts val="900"/>
            </a:pPr>
            <a:r>
              <a:rPr lang="en-US" sz="2000">
                <a:solidFill>
                  <a:srgbClr val="003366"/>
                </a:solidFill>
                <a:ea typeface="Cabin"/>
                <a:cs typeface="Times New Roman"/>
                <a:sym typeface="Cabin"/>
              </a:rPr>
              <a:t>A high-energy beam emitted from one end of the laser tube passes through a system of prisms and hits the mirror of the laser head, which deflects it down.</a:t>
            </a:r>
            <a:endParaRPr lang="en-US" sz="2000" dirty="0">
              <a:solidFill>
                <a:srgbClr val="003366"/>
              </a:solidFill>
              <a:ea typeface="Cabin"/>
              <a:cs typeface="Times New Roman"/>
              <a:sym typeface="Times New Roman"/>
            </a:endParaRPr>
          </a:p>
        </p:txBody>
      </p:sp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41582D18-BAFE-4F54-AFF2-ED2202A28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7"/>
    </mc:Choice>
    <mc:Fallback xmlns="">
      <p:transition spd="slow" advTm="4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Cutter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Stuttgart" pitchFamily="2" charset="0"/>
              </a:rPr>
              <a:t>System of Mirrors</a:t>
            </a:r>
          </a:p>
        </p:txBody>
      </p:sp>
      <p:pic>
        <p:nvPicPr>
          <p:cNvPr id="13" name="Picture 12" descr="Laser_cutter_head_sm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2633"/>
            <a:ext cx="3795798" cy="48633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A8480-9E8E-426C-A506-9951E3717124}"/>
              </a:ext>
            </a:extLst>
          </p:cNvPr>
          <p:cNvSpPr/>
          <p:nvPr/>
        </p:nvSpPr>
        <p:spPr>
          <a:xfrm>
            <a:off x="4277656" y="6858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66"/>
                </a:solidFill>
                <a:ea typeface="Cabin"/>
                <a:cs typeface="Times New Roman"/>
                <a:sym typeface="Cabin"/>
              </a:rPr>
              <a:t>A special focusing lens “collects” the beam in a narrow beam (about a fraction of a millimeter) directly on the surface of the work piece.</a:t>
            </a:r>
            <a:endParaRPr lang="en-US"/>
          </a:p>
        </p:txBody>
      </p:sp>
      <p:pic>
        <p:nvPicPr>
          <p:cNvPr id="7" name="Audio 3">
            <a:hlinkClick r:id="" action="ppaction://media"/>
            <a:extLst>
              <a:ext uri="{FF2B5EF4-FFF2-40B4-BE49-F238E27FC236}">
                <a16:creationId xmlns:a16="http://schemas.microsoft.com/office/drawing/2014/main" id="{82D6BCDD-4C2C-4A5E-ACCD-B7EC5FA4B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2"/>
    </mc:Choice>
    <mc:Fallback xmlns="">
      <p:transition spd="slow" advTm="5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SzPts val="1000"/>
            </a:pPr>
            <a:r>
              <a:rPr lang="en-US"/>
              <a:t>Laser Tube</a:t>
            </a:r>
          </a:p>
        </p:txBody>
      </p:sp>
      <p:pic>
        <p:nvPicPr>
          <p:cNvPr id="124" name="Google Shape;124;p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3704" r="11432"/>
          <a:stretch/>
        </p:blipFill>
        <p:spPr>
          <a:xfrm>
            <a:off x="4119389" y="629070"/>
            <a:ext cx="4892400" cy="44001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3;p8"/>
          <p:cNvSpPr txBox="1">
            <a:spLocks noGrp="1"/>
          </p:cNvSpPr>
          <p:nvPr>
            <p:ph type="body" idx="1"/>
          </p:nvPr>
        </p:nvSpPr>
        <p:spPr>
          <a:xfrm>
            <a:off x="0" y="629070"/>
            <a:ext cx="4137285" cy="504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900"/>
              <a:buNone/>
            </a:pPr>
            <a:r>
              <a:rPr lang="en-US">
                <a:latin typeface="Arial"/>
                <a:ea typeface="Arial"/>
                <a:sym typeface="Arial"/>
              </a:rPr>
              <a:t>How </a:t>
            </a:r>
            <a:r>
              <a:rPr lang="en-US" dirty="0">
                <a:latin typeface="Arial"/>
                <a:ea typeface="Arial"/>
                <a:sym typeface="Arial"/>
              </a:rPr>
              <a:t>does a CO</a:t>
            </a:r>
            <a:r>
              <a:rPr lang="en-US" baseline="-25000" dirty="0">
                <a:latin typeface="Arial"/>
                <a:ea typeface="Arial"/>
                <a:sym typeface="Arial"/>
              </a:rPr>
              <a:t>2</a:t>
            </a:r>
            <a:r>
              <a:rPr lang="en-US" dirty="0">
                <a:latin typeface="Arial"/>
                <a:ea typeface="Arial"/>
                <a:sym typeface="Arial"/>
              </a:rPr>
              <a:t> laser tube work? </a:t>
            </a:r>
            <a:endParaRPr lang="en-US" dirty="0">
              <a:latin typeface="Arial"/>
              <a:ea typeface="Arial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>
              <a:latin typeface="Arial"/>
              <a:ea typeface="Arial"/>
              <a:sym typeface="Arial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>
                <a:latin typeface="Arial"/>
                <a:ea typeface="Arial"/>
                <a:sym typeface="Arial"/>
              </a:rPr>
              <a:t>In </a:t>
            </a:r>
            <a:r>
              <a:rPr lang="en-US" dirty="0">
                <a:latin typeface="Arial"/>
                <a:ea typeface="Arial"/>
                <a:sym typeface="Arial"/>
              </a:rPr>
              <a:t>short, a photonic laser beam is generated when CO</a:t>
            </a:r>
            <a:r>
              <a:rPr lang="en-US" baseline="-25000" dirty="0">
                <a:latin typeface="Arial"/>
                <a:ea typeface="Arial"/>
                <a:sym typeface="Arial"/>
              </a:rPr>
              <a:t>2</a:t>
            </a:r>
            <a:r>
              <a:rPr lang="en-US" dirty="0">
                <a:latin typeface="Arial"/>
                <a:ea typeface="Arial"/>
                <a:sym typeface="Arial"/>
              </a:rPr>
              <a:t> gases inside a sealed tube are excited by electrical energy. </a:t>
            </a:r>
            <a:endParaRPr lang="en-US" dirty="0">
              <a:latin typeface="Arial"/>
              <a:ea typeface="Arial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>
              <a:latin typeface="Arial"/>
              <a:ea typeface="Arial"/>
              <a:sym typeface="Arial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>
                <a:latin typeface="Arial"/>
                <a:ea typeface="Arial"/>
                <a:sym typeface="Arial"/>
              </a:rPr>
              <a:t>The </a:t>
            </a:r>
            <a:r>
              <a:rPr lang="en-US" dirty="0">
                <a:latin typeface="Arial"/>
                <a:ea typeface="Arial"/>
                <a:sym typeface="Arial"/>
              </a:rPr>
              <a:t>laser emits this electrical energy in the form of an invisible, infrared, laser, light beam that is powerful and focused and can be used for material cutting, engraving, and marking.</a:t>
            </a:r>
            <a:endParaRPr lang="en-US" sz="1600" dirty="0">
              <a:latin typeface="Arial"/>
              <a:ea typeface="Arial"/>
              <a:sym typeface="Arial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45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731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buSzPts val="1000"/>
            </a:pPr>
            <a:r>
              <a:rPr lang="en-US"/>
              <a:t>Laser Bed</a:t>
            </a:r>
            <a:endParaRPr lang="en-US" dirty="0"/>
          </a:p>
        </p:txBody>
      </p:sp>
      <p:pic>
        <p:nvPicPr>
          <p:cNvPr id="125" name="Google Shape;125;p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4759" y="704582"/>
            <a:ext cx="5501516" cy="36425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3;p8"/>
          <p:cNvSpPr txBox="1">
            <a:spLocks noGrp="1"/>
          </p:cNvSpPr>
          <p:nvPr>
            <p:ph type="body" idx="1"/>
          </p:nvPr>
        </p:nvSpPr>
        <p:spPr>
          <a:xfrm>
            <a:off x="152400" y="704020"/>
            <a:ext cx="3205397" cy="504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SzPts val="900"/>
            </a:pPr>
            <a:r>
              <a:rPr lang="en-US">
                <a:latin typeface="Arial"/>
                <a:ea typeface="Arial"/>
                <a:sym typeface="Arial"/>
              </a:rPr>
              <a:t>L3HSDC </a:t>
            </a:r>
            <a:r>
              <a:rPr lang="en-US" dirty="0">
                <a:latin typeface="Arial"/>
                <a:ea typeface="Arial"/>
                <a:sym typeface="Arial"/>
              </a:rPr>
              <a:t>has two </a:t>
            </a:r>
            <a:r>
              <a:rPr lang="en-US">
                <a:latin typeface="Arial"/>
                <a:ea typeface="Arial"/>
                <a:sym typeface="Arial"/>
              </a:rPr>
              <a:t>laser cutters with 2' x 4' cutting bed area</a:t>
            </a:r>
          </a:p>
          <a:p>
            <a:pPr marL="342900" indent="-342900">
              <a:spcBef>
                <a:spcPts val="0"/>
              </a:spcBef>
              <a:buSzPts val="900"/>
            </a:pPr>
            <a:endParaRPr lang="en-US">
              <a:latin typeface="Arial"/>
              <a:ea typeface="Arial"/>
              <a:sym typeface="Arial"/>
            </a:endParaRPr>
          </a:p>
          <a:p>
            <a:pPr marL="342900" indent="-342900">
              <a:spcBef>
                <a:spcPts val="0"/>
              </a:spcBef>
              <a:buSzPts val="900"/>
            </a:pPr>
            <a:r>
              <a:rPr lang="en-US">
                <a:latin typeface="Arial"/>
                <a:ea typeface="Arial"/>
                <a:sym typeface="Arial"/>
              </a:rPr>
              <a:t>Make sure NOT to engrave the bed by knowing where your origin is defined!</a:t>
            </a:r>
          </a:p>
          <a:p>
            <a:pPr marL="342900" indent="-342900">
              <a:spcBef>
                <a:spcPts val="0"/>
              </a:spcBef>
              <a:buSzPts val="900"/>
            </a:pPr>
            <a:endParaRPr lang="en-US">
              <a:latin typeface="Arial"/>
              <a:ea typeface="Arial"/>
              <a:sym typeface="Arial"/>
            </a:endParaRPr>
          </a:p>
          <a:p>
            <a:pPr marL="342900" indent="-342900">
              <a:spcBef>
                <a:spcPts val="0"/>
              </a:spcBef>
              <a:buSzPts val="900"/>
            </a:pPr>
            <a:r>
              <a:rPr lang="en-US">
                <a:latin typeface="Arial"/>
                <a:ea typeface="Arial"/>
                <a:sym typeface="Arial"/>
              </a:rPr>
              <a:t>Must be present to cut because of possible fire</a:t>
            </a:r>
          </a:p>
          <a:p>
            <a:pPr marL="0" indent="0">
              <a:spcBef>
                <a:spcPts val="0"/>
              </a:spcBef>
              <a:buSzPts val="900"/>
              <a:buNone/>
            </a:pPr>
            <a:endParaRPr lang="en-US">
              <a:latin typeface="Arial"/>
              <a:ea typeface="Arial"/>
              <a:sym typeface="Arial"/>
            </a:endParaRPr>
          </a:p>
          <a:p>
            <a:pPr marL="0" indent="0">
              <a:spcBef>
                <a:spcPts val="0"/>
              </a:spcBef>
              <a:buSzPts val="900"/>
              <a:buNone/>
            </a:pPr>
            <a:endParaRPr lang="en-US">
              <a:latin typeface="Arial"/>
              <a:ea typeface="Arial"/>
              <a:sym typeface="Arial"/>
            </a:endParaRPr>
          </a:p>
          <a:p>
            <a:pPr marL="342900" indent="-342900">
              <a:spcBef>
                <a:spcPts val="0"/>
              </a:spcBef>
              <a:buSzPts val="900"/>
            </a:pPr>
            <a:endParaRPr lang="en-US" sz="16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ts val="900"/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lecture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Theme">
  <a:themeElements>
    <a:clrScheme name="lecture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cture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12327</TotalTime>
  <Words>677</Words>
  <Application>Microsoft Office PowerPoint</Application>
  <PresentationFormat>On-screen Show (4:3)</PresentationFormat>
  <Paragraphs>116</Paragraphs>
  <Slides>18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Cabin</vt:lpstr>
      <vt:lpstr>Stuttgart</vt:lpstr>
      <vt:lpstr>Times New Roman</vt:lpstr>
      <vt:lpstr>Noto Sans Symbols</vt:lpstr>
      <vt:lpstr>Wingdings</vt:lpstr>
      <vt:lpstr>Arial</vt:lpstr>
      <vt:lpstr>Calibri</vt:lpstr>
      <vt:lpstr>Default Theme</vt:lpstr>
      <vt:lpstr>1_Default Theme</vt:lpstr>
      <vt:lpstr>Laser Cutting</vt:lpstr>
      <vt:lpstr>Overview</vt:lpstr>
      <vt:lpstr>Introduction</vt:lpstr>
      <vt:lpstr>Laser Beam</vt:lpstr>
      <vt:lpstr>L3Harris Student Design Center</vt:lpstr>
      <vt:lpstr>System of Mirrors</vt:lpstr>
      <vt:lpstr>Laser Cutter</vt:lpstr>
      <vt:lpstr>Laser Tube</vt:lpstr>
      <vt:lpstr>Laser Bed</vt:lpstr>
      <vt:lpstr>LightBurn Laser Cutter Software</vt:lpstr>
      <vt:lpstr>Laser Cutter Material</vt:lpstr>
      <vt:lpstr>Laser Cutter Usage</vt:lpstr>
      <vt:lpstr>Laser Cutter Usage</vt:lpstr>
      <vt:lpstr>Laser Cutter Usage</vt:lpstr>
      <vt:lpstr>CAMID K40 Laser Engravers</vt:lpstr>
      <vt:lpstr>K40 Whisperer Software for CAMID K40 Laser Engravers</vt:lpstr>
      <vt:lpstr>Laser Cutter Usage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Cutting</dc:title>
  <dc:creator>Deep Patel</dc:creator>
  <cp:lastModifiedBy>Brenner, Katherine</cp:lastModifiedBy>
  <cp:revision>100</cp:revision>
  <dcterms:created xsi:type="dcterms:W3CDTF">2009-07-19T15:35:56Z</dcterms:created>
  <dcterms:modified xsi:type="dcterms:W3CDTF">2022-07-31T02:05:06Z</dcterms:modified>
</cp:coreProperties>
</file>